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57" r:id="rId6"/>
    <p:sldId id="258" r:id="rId7"/>
    <p:sldId id="259" r:id="rId8"/>
    <p:sldId id="260" r:id="rId9"/>
    <p:sldId id="261" r:id="rId10"/>
    <p:sldId id="264" r:id="rId11"/>
    <p:sldId id="265" r:id="rId12"/>
  </p:sldIdLst>
  <p:sldSz cx="10058400" cy="7772400"/>
  <p:notesSz cx="7010400" cy="92964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48054E-4698-7174-DDB7-3F6555BD3E3F}" name="Espinosa, Megan (RPAG)" initials="ME" userId="S::rpag_megan.espinosa@nfp.com::8364dfb1-18c9-4f60-90b2-f1ea25e291f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8F98"/>
    <a:srgbClr val="000000"/>
    <a:srgbClr val="7131A1"/>
    <a:srgbClr val="5AB7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C12AD7-6466-4282-9805-5651BA5F2CDA}" v="70" dt="2025-10-13T18:56:27.9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4"/>
    <p:restoredTop sz="94661"/>
  </p:normalViewPr>
  <p:slideViewPr>
    <p:cSldViewPr snapToGrid="0">
      <p:cViewPr varScale="1">
        <p:scale>
          <a:sx n="85" d="100"/>
          <a:sy n="85" d="100"/>
        </p:scale>
        <p:origin x="10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Espinosa" userId="c505ba37-30d9-4cbc-911a-d7ca8870ba6b" providerId="ADAL" clId="{34FB44A9-AF96-42E3-8AB7-95D3C209D04E}"/>
    <pc:docChg chg="modSld">
      <pc:chgData name="Megan Espinosa" userId="c505ba37-30d9-4cbc-911a-d7ca8870ba6b" providerId="ADAL" clId="{34FB44A9-AF96-42E3-8AB7-95D3C209D04E}" dt="2025-10-14T16:39:29.797" v="2" actId="20577"/>
      <pc:docMkLst>
        <pc:docMk/>
      </pc:docMkLst>
      <pc:sldChg chg="modSp mod">
        <pc:chgData name="Megan Espinosa" userId="c505ba37-30d9-4cbc-911a-d7ca8870ba6b" providerId="ADAL" clId="{34FB44A9-AF96-42E3-8AB7-95D3C209D04E}" dt="2025-10-14T16:39:29.797" v="2" actId="20577"/>
        <pc:sldMkLst>
          <pc:docMk/>
          <pc:sldMk cId="1475105477" sldId="259"/>
        </pc:sldMkLst>
        <pc:spChg chg="mod">
          <ac:chgData name="Megan Espinosa" userId="c505ba37-30d9-4cbc-911a-d7ca8870ba6b" providerId="ADAL" clId="{34FB44A9-AF96-42E3-8AB7-95D3C209D04E}" dt="2025-10-14T16:39:29.797" v="2" actId="20577"/>
          <ac:spMkLst>
            <pc:docMk/>
            <pc:sldMk cId="1475105477" sldId="259"/>
            <ac:spMk id="4" creationId="{FF893829-637C-48F0-91CB-106A32C867F7}"/>
          </ac:spMkLst>
        </pc:spChg>
      </pc:sldChg>
      <pc:sldChg chg="modSp mod">
        <pc:chgData name="Megan Espinosa" userId="c505ba37-30d9-4cbc-911a-d7ca8870ba6b" providerId="ADAL" clId="{34FB44A9-AF96-42E3-8AB7-95D3C209D04E}" dt="2025-10-14T16:17:38.389" v="1" actId="20577"/>
        <pc:sldMkLst>
          <pc:docMk/>
          <pc:sldMk cId="4000121535" sldId="261"/>
        </pc:sldMkLst>
        <pc:spChg chg="mod">
          <ac:chgData name="Megan Espinosa" userId="c505ba37-30d9-4cbc-911a-d7ca8870ba6b" providerId="ADAL" clId="{34FB44A9-AF96-42E3-8AB7-95D3C209D04E}" dt="2025-10-14T16:17:38.389" v="1" actId="20577"/>
          <ac:spMkLst>
            <pc:docMk/>
            <pc:sldMk cId="4000121535" sldId="261"/>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02977AE-06FA-41EF-85B8-8A781AC72250}" type="datetimeFigureOut">
              <a:rPr lang="en-US" smtClean="0"/>
              <a:t>10/14/2025</a:t>
            </a:fld>
            <a:endParaRPr lang="en-US"/>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EEEF35C-EC0D-4BB9-80C7-E75EEAEAAA7A}" type="slidenum">
              <a:rPr lang="en-US" smtClean="0"/>
              <a:t>‹#›</a:t>
            </a:fld>
            <a:endParaRPr lang="en-US"/>
          </a:p>
        </p:txBody>
      </p:sp>
    </p:spTree>
    <p:extLst>
      <p:ext uri="{BB962C8B-B14F-4D97-AF65-F5344CB8AC3E}">
        <p14:creationId xmlns:p14="http://schemas.microsoft.com/office/powerpoint/2010/main" val="20882870"/>
      </p:ext>
    </p:extLst>
  </p:cSld>
  <p:clrMap bg1="lt1" tx1="dk1" bg2="lt2" tx2="dk2" accent1="accent1" accent2="accent2" accent3="accent3" accent4="accent4" accent5="accent5" accent6="accent6" hlink="hlink" folHlink="folHlink"/>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EEF35C-EC0D-4BB9-80C7-E75EEAEAAA7A}" type="slidenum">
              <a:rPr lang="en-US" smtClean="0"/>
              <a:t>1</a:t>
            </a:fld>
            <a:endParaRPr lang="en-US"/>
          </a:p>
        </p:txBody>
      </p:sp>
    </p:spTree>
    <p:extLst>
      <p:ext uri="{BB962C8B-B14F-4D97-AF65-F5344CB8AC3E}">
        <p14:creationId xmlns:p14="http://schemas.microsoft.com/office/powerpoint/2010/main" val="654640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EEF35C-EC0D-4BB9-80C7-E75EEAEAAA7A}" type="slidenum">
              <a:rPr lang="en-US" smtClean="0"/>
              <a:t>2</a:t>
            </a:fld>
            <a:endParaRPr lang="en-US"/>
          </a:p>
        </p:txBody>
      </p:sp>
    </p:spTree>
    <p:extLst>
      <p:ext uri="{BB962C8B-B14F-4D97-AF65-F5344CB8AC3E}">
        <p14:creationId xmlns:p14="http://schemas.microsoft.com/office/powerpoint/2010/main" val="2164798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EEF35C-EC0D-4BB9-80C7-E75EEAEAAA7A}" type="slidenum">
              <a:rPr lang="en-US" smtClean="0"/>
              <a:t>4</a:t>
            </a:fld>
            <a:endParaRPr lang="en-US"/>
          </a:p>
        </p:txBody>
      </p:sp>
    </p:spTree>
    <p:extLst>
      <p:ext uri="{BB962C8B-B14F-4D97-AF65-F5344CB8AC3E}">
        <p14:creationId xmlns:p14="http://schemas.microsoft.com/office/powerpoint/2010/main" val="145121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330"/>
            </a:lvl1pPr>
          </a:lstStyle>
          <a:p>
            <a:r>
              <a:rPr lang="en-US"/>
              <a:t>Click to edit Master title style</a:t>
            </a:r>
          </a:p>
        </p:txBody>
      </p:sp>
      <p:sp>
        <p:nvSpPr>
          <p:cNvPr id="3" name="Footer Placeholder 2"/>
          <p:cNvSpPr>
            <a:spLocks noGrp="1"/>
          </p:cNvSpPr>
          <p:nvPr>
            <p:ph type="ftr" sz="quarter" idx="10"/>
          </p:nvPr>
        </p:nvSpPr>
        <p:spPr/>
        <p:txBody>
          <a:bodyPr/>
          <a:lstStyle/>
          <a:p>
            <a:r>
              <a:rPr lang="en-US"/>
              <a:t>For Institutional Use. Not for Public Distribution.</a:t>
            </a:r>
          </a:p>
        </p:txBody>
      </p:sp>
      <p:sp>
        <p:nvSpPr>
          <p:cNvPr id="4" name="Slide Number Placeholder 3"/>
          <p:cNvSpPr>
            <a:spLocks noGrp="1"/>
          </p:cNvSpPr>
          <p:nvPr>
            <p:ph type="sldNum" sz="quarter" idx="11"/>
          </p:nvPr>
        </p:nvSpPr>
        <p:spPr/>
        <p:txBody>
          <a:bodyPr/>
          <a:lstStyle/>
          <a:p>
            <a:fld id="{5C582A27-141D-134C-93A4-2F5A73DCF9DC}" type="slidenum">
              <a:rPr lang="en-US" smtClean="0"/>
              <a:pPr/>
              <a:t>‹#›</a:t>
            </a:fld>
            <a:endParaRPr lang="en-US"/>
          </a:p>
        </p:txBody>
      </p:sp>
      <p:sp>
        <p:nvSpPr>
          <p:cNvPr id="6" name="Content Placeholder 5"/>
          <p:cNvSpPr>
            <a:spLocks noGrp="1"/>
          </p:cNvSpPr>
          <p:nvPr>
            <p:ph sz="quarter" idx="12"/>
          </p:nvPr>
        </p:nvSpPr>
        <p:spPr>
          <a:xfrm>
            <a:off x="685801" y="1371600"/>
            <a:ext cx="8686800" cy="5240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7"/>
          <p:cNvSpPr>
            <a:spLocks noGrp="1"/>
          </p:cNvSpPr>
          <p:nvPr>
            <p:ph type="body" sz="quarter" idx="13" hasCustomPrompt="1"/>
          </p:nvPr>
        </p:nvSpPr>
        <p:spPr>
          <a:xfrm>
            <a:off x="683720" y="861061"/>
            <a:ext cx="8677768" cy="281940"/>
          </a:xfrm>
        </p:spPr>
        <p:txBody>
          <a:bodyPr anchor="ctr" anchorCtr="0">
            <a:noAutofit/>
          </a:bodyPr>
          <a:lstStyle>
            <a:lvl1pPr marL="177510" indent="0">
              <a:spcBef>
                <a:spcPts val="0"/>
              </a:spcBef>
              <a:buNone/>
              <a:defRPr lang="en-US" sz="1553" b="1" kern="1200" dirty="0">
                <a:solidFill>
                  <a:schemeClr val="bg1"/>
                </a:solidFill>
                <a:latin typeface="Arial"/>
                <a:ea typeface="+mj-ea"/>
                <a:cs typeface="Arial"/>
              </a:defRPr>
            </a:lvl1pPr>
            <a:lvl3pPr marL="1005924" indent="0">
              <a:buNone/>
              <a:defRPr lang="en-US" sz="1650" b="1" kern="1200" dirty="0">
                <a:solidFill>
                  <a:schemeClr val="bg1"/>
                </a:solidFill>
                <a:latin typeface="Arial"/>
                <a:ea typeface="+mj-ea"/>
                <a:cs typeface="Arial"/>
              </a:defRPr>
            </a:lvl3pPr>
          </a:lstStyle>
          <a:p>
            <a:pPr lvl="0"/>
            <a:r>
              <a:rPr lang="en-US"/>
              <a:t>Click to edit Subtitle</a:t>
            </a:r>
          </a:p>
        </p:txBody>
      </p:sp>
    </p:spTree>
    <p:extLst>
      <p:ext uri="{BB962C8B-B14F-4D97-AF65-F5344CB8AC3E}">
        <p14:creationId xmlns:p14="http://schemas.microsoft.com/office/powerpoint/2010/main" val="94245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r>
              <a:rPr lang="en-US"/>
              <a:t>For Institutional Use. Not for Public Distribution.</a:t>
            </a:r>
          </a:p>
        </p:txBody>
      </p:sp>
      <p:sp>
        <p:nvSpPr>
          <p:cNvPr id="4" name="Slide Number Placeholder 3"/>
          <p:cNvSpPr>
            <a:spLocks noGrp="1"/>
          </p:cNvSpPr>
          <p:nvPr>
            <p:ph type="sldNum" sz="quarter" idx="11"/>
          </p:nvPr>
        </p:nvSpPr>
        <p:spPr/>
        <p:txBody>
          <a:bodyPr/>
          <a:lstStyle/>
          <a:p>
            <a:fld id="{5C582A27-141D-134C-93A4-2F5A73DCF9DC}" type="slidenum">
              <a:rPr lang="en-US" smtClean="0"/>
              <a:pPr/>
              <a:t>‹#›</a:t>
            </a:fld>
            <a:endParaRPr lang="en-US"/>
          </a:p>
        </p:txBody>
      </p:sp>
      <p:sp>
        <p:nvSpPr>
          <p:cNvPr id="6" name="Text Placeholder 7"/>
          <p:cNvSpPr>
            <a:spLocks noGrp="1"/>
          </p:cNvSpPr>
          <p:nvPr>
            <p:ph type="body" sz="quarter" idx="13" hasCustomPrompt="1"/>
          </p:nvPr>
        </p:nvSpPr>
        <p:spPr>
          <a:xfrm>
            <a:off x="683720" y="861061"/>
            <a:ext cx="8677768" cy="281940"/>
          </a:xfrm>
        </p:spPr>
        <p:txBody>
          <a:bodyPr anchor="ctr" anchorCtr="0">
            <a:noAutofit/>
          </a:bodyPr>
          <a:lstStyle>
            <a:lvl1pPr marL="177510" indent="0">
              <a:spcBef>
                <a:spcPts val="0"/>
              </a:spcBef>
              <a:buNone/>
              <a:defRPr lang="en-US" sz="1553" b="1" kern="1200" dirty="0">
                <a:solidFill>
                  <a:schemeClr val="bg1"/>
                </a:solidFill>
                <a:latin typeface="Arial"/>
                <a:ea typeface="+mj-ea"/>
                <a:cs typeface="Arial"/>
              </a:defRPr>
            </a:lvl1pPr>
            <a:lvl3pPr marL="1005924" indent="0">
              <a:buNone/>
              <a:defRPr lang="en-US" sz="1650" b="1" kern="1200" dirty="0">
                <a:solidFill>
                  <a:schemeClr val="bg1"/>
                </a:solidFill>
                <a:latin typeface="Arial"/>
                <a:ea typeface="+mj-ea"/>
                <a:cs typeface="Arial"/>
              </a:defRPr>
            </a:lvl3pPr>
          </a:lstStyle>
          <a:p>
            <a:pPr lvl="0"/>
            <a:r>
              <a:rPr lang="en-US"/>
              <a:t>Click to edit Subtitle</a:t>
            </a:r>
          </a:p>
        </p:txBody>
      </p:sp>
    </p:spTree>
    <p:extLst>
      <p:ext uri="{BB962C8B-B14F-4D97-AF65-F5344CB8AC3E}">
        <p14:creationId xmlns:p14="http://schemas.microsoft.com/office/powerpoint/2010/main" val="1095349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Rectangle 6"/>
          <p:cNvSpPr/>
          <p:nvPr userDrawn="1"/>
        </p:nvSpPr>
        <p:spPr>
          <a:xfrm>
            <a:off x="0" y="0"/>
            <a:ext cx="10058400" cy="69043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47"/>
          </a:p>
        </p:txBody>
      </p:sp>
      <p:sp>
        <p:nvSpPr>
          <p:cNvPr id="3" name="Footer Placeholder 2"/>
          <p:cNvSpPr>
            <a:spLocks noGrp="1"/>
          </p:cNvSpPr>
          <p:nvPr>
            <p:ph type="ftr" sz="quarter" idx="10"/>
          </p:nvPr>
        </p:nvSpPr>
        <p:spPr/>
        <p:txBody>
          <a:bodyPr/>
          <a:lstStyle/>
          <a:p>
            <a:r>
              <a:rPr lang="en-US"/>
              <a:t>For Institutional Use. Not for Public Distribution.</a:t>
            </a:r>
          </a:p>
        </p:txBody>
      </p:sp>
      <p:sp>
        <p:nvSpPr>
          <p:cNvPr id="4" name="Slide Number Placeholder 3"/>
          <p:cNvSpPr>
            <a:spLocks noGrp="1"/>
          </p:cNvSpPr>
          <p:nvPr>
            <p:ph type="sldNum" sz="quarter" idx="11"/>
          </p:nvPr>
        </p:nvSpPr>
        <p:spPr/>
        <p:txBody>
          <a:bodyPr/>
          <a:lstStyle/>
          <a:p>
            <a:fld id="{5C582A27-141D-134C-93A4-2F5A73DCF9DC}" type="slidenum">
              <a:rPr lang="en-US" smtClean="0"/>
              <a:pPr/>
              <a:t>‹#›</a:t>
            </a:fld>
            <a:endParaRPr lang="en-US"/>
          </a:p>
        </p:txBody>
      </p:sp>
      <p:sp>
        <p:nvSpPr>
          <p:cNvPr id="9" name="Title 1"/>
          <p:cNvSpPr>
            <a:spLocks noGrp="1"/>
          </p:cNvSpPr>
          <p:nvPr>
            <p:ph type="title"/>
          </p:nvPr>
        </p:nvSpPr>
        <p:spPr>
          <a:xfrm>
            <a:off x="688312" y="505342"/>
            <a:ext cx="8681776" cy="331596"/>
          </a:xfrm>
        </p:spPr>
        <p:txBody>
          <a:bodyPr/>
          <a:lstStyle>
            <a:lvl1pPr>
              <a:defRPr>
                <a:solidFill>
                  <a:schemeClr val="bg2">
                    <a:lumMod val="10000"/>
                  </a:schemeClr>
                </a:solidFill>
              </a:defRPr>
            </a:lvl1pPr>
          </a:lstStyle>
          <a:p>
            <a:r>
              <a:rPr lang="en-US"/>
              <a:t>Click to edit Master title style</a:t>
            </a:r>
          </a:p>
        </p:txBody>
      </p:sp>
      <p:sp>
        <p:nvSpPr>
          <p:cNvPr id="10" name="Text Placeholder 7"/>
          <p:cNvSpPr>
            <a:spLocks noGrp="1"/>
          </p:cNvSpPr>
          <p:nvPr>
            <p:ph type="body" sz="quarter" idx="13" hasCustomPrompt="1"/>
          </p:nvPr>
        </p:nvSpPr>
        <p:spPr>
          <a:xfrm>
            <a:off x="695325" y="848024"/>
            <a:ext cx="8677768" cy="294977"/>
          </a:xfrm>
        </p:spPr>
        <p:txBody>
          <a:bodyPr>
            <a:noAutofit/>
          </a:bodyPr>
          <a:lstStyle>
            <a:lvl1pPr marL="177510" indent="0">
              <a:spcBef>
                <a:spcPts val="0"/>
              </a:spcBef>
              <a:buNone/>
              <a:defRPr lang="en-US" sz="1553" b="1" kern="1200" dirty="0">
                <a:solidFill>
                  <a:schemeClr val="bg2">
                    <a:lumMod val="10000"/>
                  </a:schemeClr>
                </a:solidFill>
                <a:latin typeface="Arial"/>
                <a:ea typeface="+mj-ea"/>
                <a:cs typeface="Arial"/>
              </a:defRPr>
            </a:lvl1pPr>
            <a:lvl3pPr marL="1005924" indent="0">
              <a:buNone/>
              <a:defRPr lang="en-US" sz="1650" b="1" kern="1200" dirty="0">
                <a:solidFill>
                  <a:schemeClr val="bg1"/>
                </a:solidFill>
                <a:latin typeface="Arial"/>
                <a:ea typeface="+mj-ea"/>
                <a:cs typeface="Arial"/>
              </a:defRPr>
            </a:lvl3pPr>
          </a:lstStyle>
          <a:p>
            <a:pPr lvl="0"/>
            <a:r>
              <a:rPr lang="en-US"/>
              <a:t>Click to edit Subtitle</a:t>
            </a:r>
          </a:p>
        </p:txBody>
      </p:sp>
    </p:spTree>
    <p:extLst>
      <p:ext uri="{BB962C8B-B14F-4D97-AF65-F5344CB8AC3E}">
        <p14:creationId xmlns:p14="http://schemas.microsoft.com/office/powerpoint/2010/main" val="25081753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688312" y="0"/>
            <a:ext cx="8681776" cy="1143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47"/>
          </a:p>
        </p:txBody>
      </p:sp>
      <p:sp>
        <p:nvSpPr>
          <p:cNvPr id="2" name="Title Placeholder 1"/>
          <p:cNvSpPr>
            <a:spLocks noGrp="1"/>
          </p:cNvSpPr>
          <p:nvPr>
            <p:ph type="title"/>
          </p:nvPr>
        </p:nvSpPr>
        <p:spPr>
          <a:xfrm>
            <a:off x="688312" y="509326"/>
            <a:ext cx="8681776" cy="331596"/>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88312" y="1371601"/>
            <a:ext cx="8681776" cy="528040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21"/>
          <p:cNvSpPr>
            <a:spLocks noGrp="1"/>
          </p:cNvSpPr>
          <p:nvPr>
            <p:ph type="ftr" sz="quarter" idx="3"/>
          </p:nvPr>
        </p:nvSpPr>
        <p:spPr>
          <a:xfrm>
            <a:off x="688312" y="6904310"/>
            <a:ext cx="6705001" cy="182880"/>
          </a:xfrm>
          <a:prstGeom prst="rect">
            <a:avLst/>
          </a:prstGeom>
        </p:spPr>
        <p:txBody>
          <a:bodyPr lIns="0" tIns="0" rIns="0" bIns="0" anchor="ctr"/>
          <a:lstStyle>
            <a:lvl1pPr algn="l">
              <a:defRPr sz="1020">
                <a:solidFill>
                  <a:schemeClr val="tx2"/>
                </a:solidFill>
              </a:defRPr>
            </a:lvl1pPr>
          </a:lstStyle>
          <a:p>
            <a:r>
              <a:rPr lang="en-US"/>
              <a:t>For Institutional Use. Not for Public Distribution.</a:t>
            </a:r>
          </a:p>
        </p:txBody>
      </p:sp>
      <p:sp>
        <p:nvSpPr>
          <p:cNvPr id="10" name="Slide Number Placeholder 22"/>
          <p:cNvSpPr>
            <a:spLocks noGrp="1"/>
          </p:cNvSpPr>
          <p:nvPr>
            <p:ph type="sldNum" sz="quarter" idx="4"/>
          </p:nvPr>
        </p:nvSpPr>
        <p:spPr>
          <a:xfrm>
            <a:off x="8906368" y="6858002"/>
            <a:ext cx="457200" cy="228599"/>
          </a:xfrm>
          <a:prstGeom prst="rect">
            <a:avLst/>
          </a:prstGeom>
        </p:spPr>
        <p:txBody>
          <a:bodyPr lIns="0" tIns="0" rIns="0" bIns="0" anchor="ctr"/>
          <a:lstStyle>
            <a:lvl1pPr algn="r">
              <a:defRPr sz="970">
                <a:solidFill>
                  <a:schemeClr val="tx2"/>
                </a:solidFill>
              </a:defRPr>
            </a:lvl1pPr>
          </a:lstStyle>
          <a:p>
            <a:fld id="{5C582A27-141D-134C-93A4-2F5A73DCF9DC}" type="slidenum">
              <a:rPr lang="en-US" smtClean="0"/>
              <a:pPr/>
              <a:t>‹#›</a:t>
            </a:fld>
            <a:endParaRPr lang="en-US"/>
          </a:p>
        </p:txBody>
      </p:sp>
      <p:cxnSp>
        <p:nvCxnSpPr>
          <p:cNvPr id="6" name="Straight Connector 5"/>
          <p:cNvCxnSpPr/>
          <p:nvPr userDrawn="1"/>
        </p:nvCxnSpPr>
        <p:spPr>
          <a:xfrm flipV="1">
            <a:off x="688312" y="6873069"/>
            <a:ext cx="8684288"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9763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dt="0"/>
  <p:txStyles>
    <p:titleStyle>
      <a:lvl1pPr marL="177510" algn="l" defTabSz="502963" rtl="0" eaLnBrk="1" latinLnBrk="0" hangingPunct="1">
        <a:spcBef>
          <a:spcPct val="0"/>
        </a:spcBef>
        <a:buNone/>
        <a:defRPr sz="2330" b="1" kern="1200">
          <a:solidFill>
            <a:schemeClr val="bg1"/>
          </a:solidFill>
          <a:latin typeface="Arial"/>
          <a:ea typeface="+mj-ea"/>
          <a:cs typeface="Arial"/>
        </a:defRPr>
      </a:lvl1pPr>
    </p:titleStyle>
    <p:bodyStyle>
      <a:lvl1pPr marL="251482" indent="-251482" algn="l" defTabSz="502963" rtl="0" eaLnBrk="1" latinLnBrk="0" hangingPunct="1">
        <a:spcBef>
          <a:spcPct val="20000"/>
        </a:spcBef>
        <a:buFont typeface="Arial"/>
        <a:buChar char="•"/>
        <a:tabLst/>
        <a:defRPr sz="2200" kern="1200">
          <a:solidFill>
            <a:schemeClr val="tx1"/>
          </a:solidFill>
          <a:latin typeface="Arial"/>
          <a:ea typeface="+mn-ea"/>
          <a:cs typeface="Arial"/>
        </a:defRPr>
      </a:lvl1pPr>
      <a:lvl2pPr marL="817314" indent="-314353" algn="l" defTabSz="502963" rtl="0" eaLnBrk="1" latinLnBrk="0" hangingPunct="1">
        <a:spcBef>
          <a:spcPct val="20000"/>
        </a:spcBef>
        <a:buFont typeface="Arial"/>
        <a:buChar char="–"/>
        <a:defRPr sz="1980" kern="1200">
          <a:solidFill>
            <a:schemeClr val="tx1"/>
          </a:solidFill>
          <a:latin typeface="Arial"/>
          <a:ea typeface="+mn-ea"/>
          <a:cs typeface="Arial"/>
        </a:defRPr>
      </a:lvl2pPr>
      <a:lvl3pPr marL="1257406" indent="-251482" algn="l" defTabSz="502963" rtl="0" eaLnBrk="1" latinLnBrk="0" hangingPunct="1">
        <a:spcBef>
          <a:spcPct val="20000"/>
        </a:spcBef>
        <a:buFont typeface="Arial"/>
        <a:buChar char="•"/>
        <a:defRPr sz="1761" kern="1200">
          <a:solidFill>
            <a:schemeClr val="tx1"/>
          </a:solidFill>
          <a:latin typeface="Arial"/>
          <a:ea typeface="+mn-ea"/>
          <a:cs typeface="Arial"/>
        </a:defRPr>
      </a:lvl3pPr>
      <a:lvl4pPr marL="1760369" indent="-251482" algn="l" defTabSz="502963" rtl="0" eaLnBrk="1" latinLnBrk="0" hangingPunct="1">
        <a:spcBef>
          <a:spcPct val="20000"/>
        </a:spcBef>
        <a:buFont typeface="Arial"/>
        <a:buChar char="–"/>
        <a:defRPr sz="1539" kern="1200">
          <a:solidFill>
            <a:schemeClr val="tx1"/>
          </a:solidFill>
          <a:latin typeface="Arial"/>
          <a:ea typeface="+mn-ea"/>
          <a:cs typeface="Arial"/>
        </a:defRPr>
      </a:lvl4pPr>
      <a:lvl5pPr marL="2263331" indent="-251482" algn="l" defTabSz="502963" rtl="0" eaLnBrk="1" latinLnBrk="0" hangingPunct="1">
        <a:spcBef>
          <a:spcPct val="20000"/>
        </a:spcBef>
        <a:buFont typeface="Arial"/>
        <a:buChar char="»"/>
        <a:defRPr sz="1539" kern="1200">
          <a:solidFill>
            <a:srgbClr val="3C4652"/>
          </a:solidFill>
          <a:latin typeface="Arial"/>
          <a:ea typeface="+mn-ea"/>
          <a:cs typeface="Arial"/>
        </a:defRPr>
      </a:lvl5pPr>
      <a:lvl6pPr marL="2766294" indent="-251482" algn="l" defTabSz="502963" rtl="0" eaLnBrk="1" latinLnBrk="0" hangingPunct="1">
        <a:spcBef>
          <a:spcPct val="20000"/>
        </a:spcBef>
        <a:buFont typeface="Arial"/>
        <a:buChar char="•"/>
        <a:defRPr sz="2200" kern="1200">
          <a:solidFill>
            <a:schemeClr val="tx1"/>
          </a:solidFill>
          <a:latin typeface="+mn-lt"/>
          <a:ea typeface="+mn-ea"/>
          <a:cs typeface="+mn-cs"/>
        </a:defRPr>
      </a:lvl6pPr>
      <a:lvl7pPr marL="3269256" indent="-251482" algn="l" defTabSz="502963" rtl="0" eaLnBrk="1" latinLnBrk="0" hangingPunct="1">
        <a:spcBef>
          <a:spcPct val="20000"/>
        </a:spcBef>
        <a:buFont typeface="Arial"/>
        <a:buChar char="•"/>
        <a:defRPr sz="2200" kern="1200">
          <a:solidFill>
            <a:schemeClr val="tx1"/>
          </a:solidFill>
          <a:latin typeface="+mn-lt"/>
          <a:ea typeface="+mn-ea"/>
          <a:cs typeface="+mn-cs"/>
        </a:defRPr>
      </a:lvl7pPr>
      <a:lvl8pPr marL="3772219" indent="-251482" algn="l" defTabSz="502963" rtl="0" eaLnBrk="1" latinLnBrk="0" hangingPunct="1">
        <a:spcBef>
          <a:spcPct val="20000"/>
        </a:spcBef>
        <a:buFont typeface="Arial"/>
        <a:buChar char="•"/>
        <a:defRPr sz="2200" kern="1200">
          <a:solidFill>
            <a:schemeClr val="tx1"/>
          </a:solidFill>
          <a:latin typeface="+mn-lt"/>
          <a:ea typeface="+mn-ea"/>
          <a:cs typeface="+mn-cs"/>
        </a:defRPr>
      </a:lvl8pPr>
      <a:lvl9pPr marL="4275182" indent="-251482" algn="l" defTabSz="502963"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63" rtl="0" eaLnBrk="1" latinLnBrk="0" hangingPunct="1">
        <a:defRPr sz="1980" kern="1200">
          <a:solidFill>
            <a:schemeClr val="tx1"/>
          </a:solidFill>
          <a:latin typeface="+mn-lt"/>
          <a:ea typeface="+mn-ea"/>
          <a:cs typeface="+mn-cs"/>
        </a:defRPr>
      </a:lvl1pPr>
      <a:lvl2pPr marL="502963" algn="l" defTabSz="502963" rtl="0" eaLnBrk="1" latinLnBrk="0" hangingPunct="1">
        <a:defRPr sz="1980" kern="1200">
          <a:solidFill>
            <a:schemeClr val="tx1"/>
          </a:solidFill>
          <a:latin typeface="+mn-lt"/>
          <a:ea typeface="+mn-ea"/>
          <a:cs typeface="+mn-cs"/>
        </a:defRPr>
      </a:lvl2pPr>
      <a:lvl3pPr marL="1005925" algn="l" defTabSz="502963" rtl="0" eaLnBrk="1" latinLnBrk="0" hangingPunct="1">
        <a:defRPr sz="1980" kern="1200">
          <a:solidFill>
            <a:schemeClr val="tx1"/>
          </a:solidFill>
          <a:latin typeface="+mn-lt"/>
          <a:ea typeface="+mn-ea"/>
          <a:cs typeface="+mn-cs"/>
        </a:defRPr>
      </a:lvl3pPr>
      <a:lvl4pPr marL="1508888" algn="l" defTabSz="502963" rtl="0" eaLnBrk="1" latinLnBrk="0" hangingPunct="1">
        <a:defRPr sz="1980" kern="1200">
          <a:solidFill>
            <a:schemeClr val="tx1"/>
          </a:solidFill>
          <a:latin typeface="+mn-lt"/>
          <a:ea typeface="+mn-ea"/>
          <a:cs typeface="+mn-cs"/>
        </a:defRPr>
      </a:lvl4pPr>
      <a:lvl5pPr marL="2011851" algn="l" defTabSz="502963" rtl="0" eaLnBrk="1" latinLnBrk="0" hangingPunct="1">
        <a:defRPr sz="1980" kern="1200">
          <a:solidFill>
            <a:schemeClr val="tx1"/>
          </a:solidFill>
          <a:latin typeface="+mn-lt"/>
          <a:ea typeface="+mn-ea"/>
          <a:cs typeface="+mn-cs"/>
        </a:defRPr>
      </a:lvl5pPr>
      <a:lvl6pPr marL="2514812" algn="l" defTabSz="502963" rtl="0" eaLnBrk="1" latinLnBrk="0" hangingPunct="1">
        <a:defRPr sz="1980" kern="1200">
          <a:solidFill>
            <a:schemeClr val="tx1"/>
          </a:solidFill>
          <a:latin typeface="+mn-lt"/>
          <a:ea typeface="+mn-ea"/>
          <a:cs typeface="+mn-cs"/>
        </a:defRPr>
      </a:lvl6pPr>
      <a:lvl7pPr marL="3017775" algn="l" defTabSz="502963" rtl="0" eaLnBrk="1" latinLnBrk="0" hangingPunct="1">
        <a:defRPr sz="1980" kern="1200">
          <a:solidFill>
            <a:schemeClr val="tx1"/>
          </a:solidFill>
          <a:latin typeface="+mn-lt"/>
          <a:ea typeface="+mn-ea"/>
          <a:cs typeface="+mn-cs"/>
        </a:defRPr>
      </a:lvl7pPr>
      <a:lvl8pPr marL="3520738" algn="l" defTabSz="502963" rtl="0" eaLnBrk="1" latinLnBrk="0" hangingPunct="1">
        <a:defRPr sz="1980" kern="1200">
          <a:solidFill>
            <a:schemeClr val="tx1"/>
          </a:solidFill>
          <a:latin typeface="+mn-lt"/>
          <a:ea typeface="+mn-ea"/>
          <a:cs typeface="+mn-cs"/>
        </a:defRPr>
      </a:lvl8pPr>
      <a:lvl9pPr marL="4023701" algn="l" defTabSz="502963"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774" userDrawn="1">
          <p15:clr>
            <a:srgbClr val="F26B43"/>
          </p15:clr>
        </p15:guide>
        <p15:guide id="2" pos="3485" userDrawn="1">
          <p15:clr>
            <a:srgbClr val="F26B43"/>
          </p15:clr>
        </p15:guide>
        <p15:guide id="3" orient="horz" pos="816" userDrawn="1">
          <p15:clr>
            <a:srgbClr val="F26B43"/>
          </p15:clr>
        </p15:guide>
        <p15:guide id="4" pos="475" userDrawn="1">
          <p15:clr>
            <a:srgbClr val="F26B43"/>
          </p15:clr>
        </p15:guide>
        <p15:guide id="5" pos="6487" userDrawn="1">
          <p15:clr>
            <a:srgbClr val="F26B43"/>
          </p15:clr>
        </p15:guide>
        <p15:guide id="6" orient="horz" pos="5059" userDrawn="1">
          <p15:clr>
            <a:srgbClr val="F26B43"/>
          </p15:clr>
        </p15:guide>
        <p15:guide id="7" orient="horz" pos="979" userDrawn="1">
          <p15:clr>
            <a:srgbClr val="F26B43"/>
          </p15:clr>
        </p15:guide>
        <p15:guide id="8" orient="horz" pos="4896" userDrawn="1">
          <p15:clr>
            <a:srgbClr val="F26B43"/>
          </p15:clr>
        </p15:guide>
        <p15:guide id="9" pos="660" userDrawn="1">
          <p15:clr>
            <a:srgbClr val="F26B43"/>
          </p15:clr>
        </p15:guide>
        <p15:guide id="10" orient="horz" pos="35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2FF559C-4578-7DC1-79B7-5AB569AB4801}"/>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5139333" y="1651201"/>
            <a:ext cx="4230755" cy="361466"/>
          </a:xfrm>
          <a:prstGeom prst="rect">
            <a:avLst/>
          </a:prstGeom>
        </p:spPr>
      </p:pic>
      <p:sp>
        <p:nvSpPr>
          <p:cNvPr id="10" name="Title 9"/>
          <p:cNvSpPr>
            <a:spLocks noGrp="1"/>
          </p:cNvSpPr>
          <p:nvPr>
            <p:ph type="title"/>
          </p:nvPr>
        </p:nvSpPr>
        <p:spPr/>
        <p:txBody>
          <a:bodyPr/>
          <a:lstStyle/>
          <a:p>
            <a:r>
              <a:rPr lang="en-US" dirty="0"/>
              <a:t>Q3 2025 Market Review</a:t>
            </a:r>
          </a:p>
        </p:txBody>
      </p:sp>
      <p:sp>
        <p:nvSpPr>
          <p:cNvPr id="7" name="Text Placeholder 6">
            <a:extLst>
              <a:ext uri="{FF2B5EF4-FFF2-40B4-BE49-F238E27FC236}">
                <a16:creationId xmlns:a16="http://schemas.microsoft.com/office/drawing/2014/main" id="{4FA6B335-A56D-6946-E156-8D947A65547A}"/>
              </a:ext>
            </a:extLst>
          </p:cNvPr>
          <p:cNvSpPr>
            <a:spLocks noGrp="1"/>
          </p:cNvSpPr>
          <p:nvPr>
            <p:ph type="body" sz="quarter" idx="13"/>
          </p:nvPr>
        </p:nvSpPr>
        <p:spPr/>
        <p:txBody>
          <a:bodyPr/>
          <a:lstStyle/>
          <a:p>
            <a:endParaRPr lang="en-US"/>
          </a:p>
        </p:txBody>
      </p:sp>
      <p:sp>
        <p:nvSpPr>
          <p:cNvPr id="3" name="Rectangle 2">
            <a:extLst>
              <a:ext uri="{FF2B5EF4-FFF2-40B4-BE49-F238E27FC236}">
                <a16:creationId xmlns:a16="http://schemas.microsoft.com/office/drawing/2014/main" id="{67315927-6915-46B8-9C86-782DDA62BEDD}"/>
              </a:ext>
            </a:extLst>
          </p:cNvPr>
          <p:cNvSpPr/>
          <p:nvPr/>
        </p:nvSpPr>
        <p:spPr>
          <a:xfrm>
            <a:off x="695504" y="1571928"/>
            <a:ext cx="4159825" cy="5137176"/>
          </a:xfrm>
          <a:prstGeom prst="rect">
            <a:avLst/>
          </a:prstGeom>
        </p:spPr>
        <p:txBody>
          <a:bodyPr wrap="square">
            <a:spAutoFit/>
          </a:bodyPr>
          <a:lstStyle/>
          <a:p>
            <a:pPr marL="173038" marR="0" lvl="0" indent="-173038">
              <a:lnSpc>
                <a:spcPct val="115000"/>
              </a:lnSpc>
              <a:buFont typeface="Symbol" panose="05050102010706020507" pitchFamily="18" charset="2"/>
              <a:buChar char=""/>
            </a:pPr>
            <a:r>
              <a:rPr lang="en-US" sz="1100" kern="100" dirty="0">
                <a:effectLst/>
                <a:latin typeface="+mj-lt"/>
                <a:ea typeface="Aptos" panose="020B0004020202020204" pitchFamily="34" charset="0"/>
                <a:cs typeface="Times New Roman" panose="02020603050405020304" pitchFamily="18" charset="0"/>
              </a:rPr>
              <a:t>Global Equity markets once again posted strong returns over the quarter aided by both U.S. and International markets. Fixed income markets were also positive over the quarter.</a:t>
            </a:r>
          </a:p>
          <a:p>
            <a:pPr marL="173038" marR="0" lvl="0" indent="-173038">
              <a:lnSpc>
                <a:spcPct val="115000"/>
              </a:lnSpc>
              <a:buFont typeface="Symbol" panose="05050102010706020507" pitchFamily="18" charset="2"/>
              <a:buChar char=""/>
            </a:pPr>
            <a:endParaRPr lang="en-US" sz="1100" kern="100" dirty="0">
              <a:effectLst/>
              <a:latin typeface="+mj-lt"/>
              <a:ea typeface="Aptos" panose="020B0004020202020204" pitchFamily="34" charset="0"/>
              <a:cs typeface="Times New Roman" panose="02020603050405020304" pitchFamily="18" charset="0"/>
            </a:endParaRPr>
          </a:p>
          <a:p>
            <a:pPr marL="173038" marR="0" lvl="0" indent="-173038">
              <a:lnSpc>
                <a:spcPct val="115000"/>
              </a:lnSpc>
              <a:buFont typeface="Symbol" panose="05050102010706020507" pitchFamily="18" charset="2"/>
              <a:buChar char=""/>
            </a:pPr>
            <a:r>
              <a:rPr lang="en-US" sz="1100" kern="100" dirty="0">
                <a:effectLst/>
                <a:latin typeface="+mj-lt"/>
                <a:ea typeface="Aptos" panose="020B0004020202020204" pitchFamily="34" charset="0"/>
                <a:cs typeface="Times New Roman" panose="02020603050405020304" pitchFamily="18" charset="0"/>
              </a:rPr>
              <a:t>U.S. equities returned 8.2% (Russell 3000) with Information Technology and Telecommunication Services as the best performing sectors and Consumer Staples as the worst and only negative returning sector. Small caps outperformed large caps over the quarter led by small cap value which was up 12.6% (Russell 2000 Value). Large cap growth continued its strong run outperforming large cap value by about 520 basis points (10.5% for Russell 1000 Growth vs. 5.3% for Russell 1000 Value).</a:t>
            </a:r>
          </a:p>
          <a:p>
            <a:pPr marL="173038" marR="0" lvl="0" indent="-173038">
              <a:lnSpc>
                <a:spcPct val="115000"/>
              </a:lnSpc>
              <a:buFont typeface="Symbol" panose="05050102010706020507" pitchFamily="18" charset="2"/>
              <a:buChar char=""/>
            </a:pPr>
            <a:endParaRPr lang="en-US" sz="1100" kern="100" dirty="0">
              <a:effectLst/>
              <a:latin typeface="+mj-lt"/>
              <a:ea typeface="Aptos" panose="020B0004020202020204" pitchFamily="34" charset="0"/>
              <a:cs typeface="Times New Roman" panose="02020603050405020304" pitchFamily="18" charset="0"/>
            </a:endParaRPr>
          </a:p>
          <a:p>
            <a:pPr marL="173038" marR="0" lvl="0" indent="-173038">
              <a:lnSpc>
                <a:spcPct val="115000"/>
              </a:lnSpc>
              <a:buFont typeface="Symbol" panose="05050102010706020507" pitchFamily="18" charset="2"/>
              <a:buChar char=""/>
            </a:pPr>
            <a:r>
              <a:rPr lang="en-US" sz="1100" kern="100" dirty="0">
                <a:effectLst/>
                <a:latin typeface="+mj-lt"/>
                <a:ea typeface="Aptos" panose="020B0004020202020204" pitchFamily="34" charset="0"/>
                <a:cs typeface="Times New Roman" panose="02020603050405020304" pitchFamily="18" charset="0"/>
              </a:rPr>
              <a:t>International equities and Emerging Markets equities performed well over the quarter, returning 4.8% (MSCI EAFE) and 10.6% (MSCI Emerging Markets), respectively.</a:t>
            </a:r>
          </a:p>
          <a:p>
            <a:pPr marL="173038" marR="0" lvl="0" indent="-173038">
              <a:lnSpc>
                <a:spcPct val="115000"/>
              </a:lnSpc>
              <a:buFont typeface="Symbol" panose="05050102010706020507" pitchFamily="18" charset="2"/>
              <a:buChar char=""/>
            </a:pPr>
            <a:endParaRPr lang="en-US" sz="1100" kern="100" dirty="0">
              <a:effectLst/>
              <a:latin typeface="+mj-lt"/>
              <a:ea typeface="Aptos" panose="020B0004020202020204" pitchFamily="34" charset="0"/>
              <a:cs typeface="Times New Roman" panose="02020603050405020304" pitchFamily="18" charset="0"/>
            </a:endParaRPr>
          </a:p>
          <a:p>
            <a:pPr marL="173038" marR="0" lvl="0" indent="-173038">
              <a:lnSpc>
                <a:spcPct val="115000"/>
              </a:lnSpc>
              <a:buFont typeface="Symbol" panose="05050102010706020507" pitchFamily="18" charset="2"/>
              <a:buChar char=""/>
            </a:pPr>
            <a:r>
              <a:rPr lang="en-US" sz="1100" kern="100" dirty="0">
                <a:effectLst/>
                <a:latin typeface="+mj-lt"/>
                <a:ea typeface="Aptos" panose="020B0004020202020204" pitchFamily="34" charset="0"/>
                <a:cs typeface="Times New Roman" panose="02020603050405020304" pitchFamily="18" charset="0"/>
              </a:rPr>
              <a:t>The broad U.S. fixed income market returned 2.0% (Bloomberg Barclays Aggregate) over the quarter as the Fed cut the Fed Funds Rate by 25 basis points in September. Over the past year, rate cuts combined with long term rates rising has caused the yield curve to steepen. The 10- year treasury rate remained largely unchanged from the previous quarter end. </a:t>
            </a:r>
          </a:p>
        </p:txBody>
      </p:sp>
      <p:sp>
        <p:nvSpPr>
          <p:cNvPr id="4" name="TextBox 3">
            <a:extLst>
              <a:ext uri="{FF2B5EF4-FFF2-40B4-BE49-F238E27FC236}">
                <a16:creationId xmlns:a16="http://schemas.microsoft.com/office/drawing/2014/main" id="{D73BBBED-A200-4028-903D-406E9A9AF3C0}"/>
              </a:ext>
            </a:extLst>
          </p:cNvPr>
          <p:cNvSpPr txBox="1"/>
          <p:nvPr/>
        </p:nvSpPr>
        <p:spPr>
          <a:xfrm>
            <a:off x="688312" y="1246909"/>
            <a:ext cx="4206240" cy="261610"/>
          </a:xfrm>
          <a:prstGeom prst="rect">
            <a:avLst/>
          </a:prstGeom>
          <a:solidFill>
            <a:srgbClr val="858F98"/>
          </a:solidFill>
        </p:spPr>
        <p:txBody>
          <a:bodyPr wrap="square" rtlCol="0">
            <a:spAutoFit/>
          </a:bodyPr>
          <a:lstStyle/>
          <a:p>
            <a:r>
              <a:rPr lang="en-US" sz="1100" b="1">
                <a:solidFill>
                  <a:schemeClr val="bg1"/>
                </a:solidFill>
              </a:rPr>
              <a:t>SUMMARY</a:t>
            </a:r>
          </a:p>
        </p:txBody>
      </p:sp>
      <p:sp>
        <p:nvSpPr>
          <p:cNvPr id="6" name="TextBox 5">
            <a:extLst>
              <a:ext uri="{FF2B5EF4-FFF2-40B4-BE49-F238E27FC236}">
                <a16:creationId xmlns:a16="http://schemas.microsoft.com/office/drawing/2014/main" id="{6B82401F-525B-4B20-A927-CB00E049733B}"/>
              </a:ext>
            </a:extLst>
          </p:cNvPr>
          <p:cNvSpPr txBox="1"/>
          <p:nvPr/>
        </p:nvSpPr>
        <p:spPr>
          <a:xfrm>
            <a:off x="4973775" y="1246909"/>
            <a:ext cx="4389120" cy="261610"/>
          </a:xfrm>
          <a:prstGeom prst="rect">
            <a:avLst/>
          </a:prstGeom>
          <a:solidFill>
            <a:srgbClr val="858F98"/>
          </a:solidFill>
        </p:spPr>
        <p:txBody>
          <a:bodyPr wrap="square" rtlCol="0">
            <a:spAutoFit/>
          </a:bodyPr>
          <a:lstStyle/>
          <a:p>
            <a:r>
              <a:rPr lang="en-US" sz="1100" b="1" dirty="0">
                <a:solidFill>
                  <a:schemeClr val="bg1"/>
                </a:solidFill>
              </a:rPr>
              <a:t>TRAILING RETURNS (9/30/2025)</a:t>
            </a:r>
          </a:p>
        </p:txBody>
      </p:sp>
      <p:sp>
        <p:nvSpPr>
          <p:cNvPr id="5" name="TextBox 4">
            <a:extLst>
              <a:ext uri="{FF2B5EF4-FFF2-40B4-BE49-F238E27FC236}">
                <a16:creationId xmlns:a16="http://schemas.microsoft.com/office/drawing/2014/main" id="{EC876A9D-B9EE-40E5-A3A1-F2AF977E2DBB}"/>
              </a:ext>
            </a:extLst>
          </p:cNvPr>
          <p:cNvSpPr txBox="1"/>
          <p:nvPr/>
        </p:nvSpPr>
        <p:spPr>
          <a:xfrm>
            <a:off x="4973776" y="5902040"/>
            <a:ext cx="4389120" cy="553998"/>
          </a:xfrm>
          <a:prstGeom prst="rect">
            <a:avLst/>
          </a:prstGeom>
          <a:noFill/>
          <a:ln>
            <a:noFill/>
          </a:ln>
        </p:spPr>
        <p:txBody>
          <a:bodyPr wrap="square" rtlCol="0">
            <a:spAutoFit/>
          </a:bodyPr>
          <a:lstStyle/>
          <a:p>
            <a:r>
              <a:rPr lang="en-US" sz="1000" dirty="0">
                <a:solidFill>
                  <a:schemeClr val="tx1">
                    <a:lumMod val="50000"/>
                  </a:schemeClr>
                </a:solidFill>
              </a:rPr>
              <a:t>Quarterly and year-to-date returns of the following indices: U.S. Equity (Russell 3000 Index), Fixed Income (Bloomberg Barclays U.S. Aggregate Bond Index) and International Equity (MSCI ACWI ex U.S. Index)</a:t>
            </a:r>
          </a:p>
        </p:txBody>
      </p:sp>
      <p:pic>
        <p:nvPicPr>
          <p:cNvPr id="12" name="Picture 11">
            <a:extLst>
              <a:ext uri="{FF2B5EF4-FFF2-40B4-BE49-F238E27FC236}">
                <a16:creationId xmlns:a16="http://schemas.microsoft.com/office/drawing/2014/main" id="{443046BF-98AF-663C-35EE-D0FF22F44C4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238656" y="5540574"/>
            <a:ext cx="3964774" cy="361466"/>
          </a:xfrm>
          <a:prstGeom prst="rect">
            <a:avLst/>
          </a:prstGeom>
        </p:spPr>
      </p:pic>
      <p:pic>
        <p:nvPicPr>
          <p:cNvPr id="35" name="Picture 34">
            <a:extLst>
              <a:ext uri="{FF2B5EF4-FFF2-40B4-BE49-F238E27FC236}">
                <a16:creationId xmlns:a16="http://schemas.microsoft.com/office/drawing/2014/main" id="{ADD22BF9-A52E-FB47-C30D-3CCA9D6600DC}"/>
              </a:ext>
            </a:extLst>
          </p:cNvPr>
          <p:cNvPicPr>
            <a:picLocks noChangeAspect="1"/>
          </p:cNvPicPr>
          <p:nvPr/>
        </p:nvPicPr>
        <p:blipFill>
          <a:blip r:embed="rId5"/>
          <a:stretch>
            <a:fillRect/>
          </a:stretch>
        </p:blipFill>
        <p:spPr>
          <a:xfrm>
            <a:off x="5238656" y="2168208"/>
            <a:ext cx="3922146" cy="3229684"/>
          </a:xfrm>
          <a:prstGeom prst="rect">
            <a:avLst/>
          </a:prstGeom>
        </p:spPr>
      </p:pic>
    </p:spTree>
    <p:extLst>
      <p:ext uri="{BB962C8B-B14F-4D97-AF65-F5344CB8AC3E}">
        <p14:creationId xmlns:p14="http://schemas.microsoft.com/office/powerpoint/2010/main" val="423941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a:t>Q3 2025 Market Review – U.S. Equity</a:t>
            </a:r>
          </a:p>
        </p:txBody>
      </p:sp>
      <p:sp>
        <p:nvSpPr>
          <p:cNvPr id="15" name="Text Placeholder 14">
            <a:extLst>
              <a:ext uri="{FF2B5EF4-FFF2-40B4-BE49-F238E27FC236}">
                <a16:creationId xmlns:a16="http://schemas.microsoft.com/office/drawing/2014/main" id="{6B007B17-455B-3890-1D8E-C6728C167C22}"/>
              </a:ext>
            </a:extLst>
          </p:cNvPr>
          <p:cNvSpPr>
            <a:spLocks noGrp="1"/>
          </p:cNvSpPr>
          <p:nvPr>
            <p:ph type="body" sz="quarter" idx="13"/>
          </p:nvPr>
        </p:nvSpPr>
        <p:spPr/>
        <p:txBody>
          <a:bodyPr/>
          <a:lstStyle/>
          <a:p>
            <a:endParaRPr lang="en-US"/>
          </a:p>
        </p:txBody>
      </p:sp>
      <p:sp>
        <p:nvSpPr>
          <p:cNvPr id="3" name="TextBox 2">
            <a:extLst>
              <a:ext uri="{FF2B5EF4-FFF2-40B4-BE49-F238E27FC236}">
                <a16:creationId xmlns:a16="http://schemas.microsoft.com/office/drawing/2014/main" id="{B0D08D0D-B4DB-4733-9CEF-C354608DFE08}"/>
              </a:ext>
            </a:extLst>
          </p:cNvPr>
          <p:cNvSpPr txBox="1"/>
          <p:nvPr/>
        </p:nvSpPr>
        <p:spPr>
          <a:xfrm>
            <a:off x="688312" y="1246909"/>
            <a:ext cx="8686800" cy="274320"/>
          </a:xfrm>
          <a:prstGeom prst="rect">
            <a:avLst/>
          </a:prstGeom>
          <a:solidFill>
            <a:srgbClr val="858F98"/>
          </a:solidFill>
        </p:spPr>
        <p:txBody>
          <a:bodyPr wrap="square" rtlCol="0">
            <a:spAutoFit/>
          </a:bodyPr>
          <a:lstStyle/>
          <a:p>
            <a:r>
              <a:rPr lang="en-US" sz="1100" b="1">
                <a:solidFill>
                  <a:schemeClr val="bg1"/>
                </a:solidFill>
              </a:rPr>
              <a:t>U.S. EQUITY</a:t>
            </a:r>
          </a:p>
        </p:txBody>
      </p:sp>
      <p:sp>
        <p:nvSpPr>
          <p:cNvPr id="2" name="TextBox 1">
            <a:extLst>
              <a:ext uri="{FF2B5EF4-FFF2-40B4-BE49-F238E27FC236}">
                <a16:creationId xmlns:a16="http://schemas.microsoft.com/office/drawing/2014/main" id="{C4655E8C-A5C9-49D9-BF28-4F93AD23A412}"/>
              </a:ext>
            </a:extLst>
          </p:cNvPr>
          <p:cNvSpPr txBox="1"/>
          <p:nvPr/>
        </p:nvSpPr>
        <p:spPr>
          <a:xfrm>
            <a:off x="688312" y="1521229"/>
            <a:ext cx="8681776" cy="553998"/>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50000"/>
                  </a:schemeClr>
                </a:solidFill>
              </a:rPr>
              <a:t>The broad U.S. equity market, as measured by the Russell 3000 Index, was up 8.2% for the quarter.</a:t>
            </a:r>
          </a:p>
          <a:p>
            <a:pPr marL="171450" indent="-171450">
              <a:buFont typeface="Arial" panose="020B0604020202020204" pitchFamily="34" charset="0"/>
              <a:buChar char="•"/>
            </a:pPr>
            <a:r>
              <a:rPr lang="en-US" sz="1000" dirty="0">
                <a:solidFill>
                  <a:schemeClr val="tx1">
                    <a:lumMod val="50000"/>
                  </a:schemeClr>
                </a:solidFill>
              </a:rPr>
              <a:t>The best performing U.S. equity index for the quarter was Russell 2000 Value, returning a positive 12.6%. </a:t>
            </a:r>
          </a:p>
          <a:p>
            <a:pPr marL="171450" indent="-171450">
              <a:buFont typeface="Arial" panose="020B0604020202020204" pitchFamily="34" charset="0"/>
              <a:buChar char="•"/>
            </a:pPr>
            <a:r>
              <a:rPr lang="en-US" sz="1000" dirty="0">
                <a:solidFill>
                  <a:schemeClr val="tx1">
                    <a:lumMod val="50000"/>
                  </a:schemeClr>
                </a:solidFill>
              </a:rPr>
              <a:t>The worst performing </a:t>
            </a:r>
            <a:r>
              <a:rPr lang="en-US" sz="1000" dirty="0">
                <a:cs typeface="Arial"/>
              </a:rPr>
              <a:t>U.S.</a:t>
            </a:r>
            <a:r>
              <a:rPr lang="en-US" sz="1000" spc="-5" dirty="0">
                <a:cs typeface="Arial"/>
              </a:rPr>
              <a:t> </a:t>
            </a:r>
            <a:r>
              <a:rPr lang="en-US" sz="1000" dirty="0">
                <a:cs typeface="Arial"/>
              </a:rPr>
              <a:t>equity</a:t>
            </a:r>
            <a:r>
              <a:rPr lang="en-US" sz="1000" spc="-5" dirty="0">
                <a:cs typeface="Arial"/>
              </a:rPr>
              <a:t> </a:t>
            </a:r>
            <a:r>
              <a:rPr lang="en-US" sz="1000" dirty="0">
                <a:cs typeface="Arial"/>
              </a:rPr>
              <a:t>index</a:t>
            </a:r>
            <a:r>
              <a:rPr lang="en-US" sz="1000" spc="-5" dirty="0">
                <a:cs typeface="Arial"/>
              </a:rPr>
              <a:t> </a:t>
            </a:r>
            <a:r>
              <a:rPr lang="en-US" sz="1000" dirty="0">
                <a:cs typeface="Arial"/>
              </a:rPr>
              <a:t>for</a:t>
            </a:r>
            <a:r>
              <a:rPr lang="en-US" sz="1000" spc="-10" dirty="0">
                <a:cs typeface="Arial"/>
              </a:rPr>
              <a:t> </a:t>
            </a:r>
            <a:r>
              <a:rPr lang="en-US" sz="1000" dirty="0">
                <a:cs typeface="Arial"/>
              </a:rPr>
              <a:t>the</a:t>
            </a:r>
            <a:r>
              <a:rPr lang="en-US" sz="1000" spc="-5" dirty="0">
                <a:cs typeface="Arial"/>
              </a:rPr>
              <a:t> </a:t>
            </a:r>
            <a:r>
              <a:rPr lang="en-US" sz="1000" dirty="0">
                <a:cs typeface="Arial"/>
              </a:rPr>
              <a:t>quarter</a:t>
            </a:r>
            <a:r>
              <a:rPr lang="en-US" sz="1000" spc="-5" dirty="0">
                <a:cs typeface="Arial"/>
              </a:rPr>
              <a:t> </a:t>
            </a:r>
            <a:r>
              <a:rPr lang="en-US" sz="1000" dirty="0">
                <a:cs typeface="Arial"/>
              </a:rPr>
              <a:t>was</a:t>
            </a:r>
            <a:r>
              <a:rPr lang="en-US" sz="1000" spc="-5" dirty="0">
                <a:cs typeface="Arial"/>
              </a:rPr>
              <a:t> </a:t>
            </a:r>
            <a:r>
              <a:rPr lang="en-US" sz="1000" dirty="0">
                <a:cs typeface="Arial"/>
              </a:rPr>
              <a:t>Russell</a:t>
            </a:r>
            <a:r>
              <a:rPr lang="en-US" sz="1000" spc="-5" dirty="0">
                <a:cs typeface="Arial"/>
              </a:rPr>
              <a:t> </a:t>
            </a:r>
            <a:r>
              <a:rPr lang="en-US" sz="1000" dirty="0">
                <a:cs typeface="Arial"/>
              </a:rPr>
              <a:t>1000</a:t>
            </a:r>
            <a:r>
              <a:rPr lang="en-US" sz="1000" spc="-5" dirty="0">
                <a:cs typeface="Arial"/>
              </a:rPr>
              <a:t> </a:t>
            </a:r>
            <a:r>
              <a:rPr lang="en-US" sz="1000" dirty="0">
                <a:cs typeface="Arial"/>
              </a:rPr>
              <a:t>Value,</a:t>
            </a:r>
            <a:r>
              <a:rPr lang="en-US" sz="1000" spc="-10" dirty="0">
                <a:cs typeface="Arial"/>
              </a:rPr>
              <a:t> returning</a:t>
            </a:r>
            <a:r>
              <a:rPr lang="en-US" sz="1000" spc="-5" dirty="0">
                <a:cs typeface="Arial"/>
              </a:rPr>
              <a:t> </a:t>
            </a:r>
            <a:r>
              <a:rPr lang="en-US" sz="1000" dirty="0">
                <a:cs typeface="Arial"/>
              </a:rPr>
              <a:t>a</a:t>
            </a:r>
            <a:r>
              <a:rPr lang="en-US" sz="1000" spc="-5" dirty="0">
                <a:cs typeface="Arial"/>
              </a:rPr>
              <a:t> </a:t>
            </a:r>
            <a:r>
              <a:rPr lang="en-US" sz="1000" dirty="0">
                <a:cs typeface="Arial"/>
              </a:rPr>
              <a:t>positive</a:t>
            </a:r>
            <a:r>
              <a:rPr lang="en-US" sz="1000" spc="-5" dirty="0">
                <a:cs typeface="Arial"/>
              </a:rPr>
              <a:t> </a:t>
            </a:r>
            <a:r>
              <a:rPr lang="en-US" sz="1000" spc="-20" dirty="0">
                <a:cs typeface="Arial"/>
              </a:rPr>
              <a:t>5.3%.</a:t>
            </a:r>
            <a:endParaRPr lang="en-US" sz="1000" dirty="0">
              <a:solidFill>
                <a:schemeClr val="tx1">
                  <a:lumMod val="50000"/>
                </a:schemeClr>
              </a:solidFill>
            </a:endParaRPr>
          </a:p>
        </p:txBody>
      </p:sp>
      <p:sp>
        <p:nvSpPr>
          <p:cNvPr id="5" name="TextBox 4">
            <a:extLst>
              <a:ext uri="{FF2B5EF4-FFF2-40B4-BE49-F238E27FC236}">
                <a16:creationId xmlns:a16="http://schemas.microsoft.com/office/drawing/2014/main" id="{C57DA250-859A-4BFA-8B5B-A9FAD5D37BE6}"/>
              </a:ext>
            </a:extLst>
          </p:cNvPr>
          <p:cNvSpPr txBox="1"/>
          <p:nvPr/>
        </p:nvSpPr>
        <p:spPr>
          <a:xfrm>
            <a:off x="688307" y="2119757"/>
            <a:ext cx="4343400" cy="274320"/>
          </a:xfrm>
          <a:prstGeom prst="rect">
            <a:avLst/>
          </a:prstGeom>
          <a:solidFill>
            <a:srgbClr val="858F98"/>
          </a:solidFill>
        </p:spPr>
        <p:txBody>
          <a:bodyPr wrap="square" rtlCol="0">
            <a:spAutoFit/>
          </a:bodyPr>
          <a:lstStyle/>
          <a:p>
            <a:r>
              <a:rPr lang="en-US" sz="1100" b="1">
                <a:solidFill>
                  <a:schemeClr val="bg1"/>
                </a:solidFill>
              </a:rPr>
              <a:t>INDEX PERFORMANCE</a:t>
            </a:r>
            <a:r>
              <a:rPr lang="en-US" sz="1100">
                <a:solidFill>
                  <a:schemeClr val="bg1"/>
                </a:solidFill>
              </a:rPr>
              <a:t> (sorted by trailing quarterly performance)</a:t>
            </a:r>
          </a:p>
        </p:txBody>
      </p:sp>
      <p:sp>
        <p:nvSpPr>
          <p:cNvPr id="6" name="TextBox 5">
            <a:extLst>
              <a:ext uri="{FF2B5EF4-FFF2-40B4-BE49-F238E27FC236}">
                <a16:creationId xmlns:a16="http://schemas.microsoft.com/office/drawing/2014/main" id="{67B22BE9-0F00-416F-BD25-E037BC1301B1}"/>
              </a:ext>
            </a:extLst>
          </p:cNvPr>
          <p:cNvSpPr txBox="1"/>
          <p:nvPr/>
        </p:nvSpPr>
        <p:spPr>
          <a:xfrm>
            <a:off x="5094062" y="2119752"/>
            <a:ext cx="4276026" cy="274320"/>
          </a:xfrm>
          <a:prstGeom prst="rect">
            <a:avLst/>
          </a:prstGeom>
          <a:solidFill>
            <a:srgbClr val="858F98"/>
          </a:solidFill>
        </p:spPr>
        <p:txBody>
          <a:bodyPr wrap="square" rtlCol="0">
            <a:spAutoFit/>
          </a:bodyPr>
          <a:lstStyle/>
          <a:p>
            <a:r>
              <a:rPr lang="en-US" sz="1100" b="1">
                <a:solidFill>
                  <a:schemeClr val="bg1"/>
                </a:solidFill>
              </a:rPr>
              <a:t>GROWTH VS. VALUE</a:t>
            </a:r>
          </a:p>
        </p:txBody>
      </p:sp>
      <p:sp>
        <p:nvSpPr>
          <p:cNvPr id="4" name="TextBox 3">
            <a:extLst>
              <a:ext uri="{FF2B5EF4-FFF2-40B4-BE49-F238E27FC236}">
                <a16:creationId xmlns:a16="http://schemas.microsoft.com/office/drawing/2014/main" id="{C05F60D8-AB3C-4DF3-8228-B069C07C43A3}"/>
              </a:ext>
            </a:extLst>
          </p:cNvPr>
          <p:cNvSpPr txBox="1"/>
          <p:nvPr/>
        </p:nvSpPr>
        <p:spPr>
          <a:xfrm>
            <a:off x="5094062" y="3533137"/>
            <a:ext cx="4276026" cy="923330"/>
          </a:xfrm>
          <a:prstGeom prst="rect">
            <a:avLst/>
          </a:prstGeom>
          <a:noFill/>
        </p:spPr>
        <p:txBody>
          <a:bodyPr wrap="square" rtlCol="0">
            <a:spAutoFit/>
          </a:bodyPr>
          <a:lstStyle/>
          <a:p>
            <a:r>
              <a:rPr lang="en-US" sz="900" dirty="0">
                <a:solidFill>
                  <a:schemeClr val="tx1">
                    <a:lumMod val="50000"/>
                  </a:schemeClr>
                </a:solidFill>
              </a:rPr>
              <a:t>Over the last year, growth stocks outperformed value stocks by 16.10%. </a:t>
            </a:r>
          </a:p>
          <a:p>
            <a:r>
              <a:rPr lang="en-US" sz="900" dirty="0">
                <a:solidFill>
                  <a:schemeClr val="tx1">
                    <a:lumMod val="50000"/>
                  </a:schemeClr>
                </a:solidFill>
              </a:rPr>
              <a:t>For the trailing quarter, growth stocks outperformed value stocks by 5.20%.</a:t>
            </a:r>
          </a:p>
          <a:p>
            <a:endParaRPr lang="en-US" sz="900" dirty="0">
              <a:solidFill>
                <a:schemeClr val="tx1">
                  <a:lumMod val="50000"/>
                </a:schemeClr>
              </a:solidFill>
            </a:endParaRPr>
          </a:p>
          <a:p>
            <a:r>
              <a:rPr lang="en-US" sz="900" dirty="0">
                <a:solidFill>
                  <a:schemeClr val="tx1">
                    <a:lumMod val="50000"/>
                  </a:schemeClr>
                </a:solidFill>
              </a:rPr>
              <a:t>The graph above is plotted using a rolling one-year time period. </a:t>
            </a:r>
          </a:p>
          <a:p>
            <a:r>
              <a:rPr lang="en-US" sz="900" dirty="0">
                <a:solidFill>
                  <a:schemeClr val="tx1">
                    <a:lumMod val="50000"/>
                  </a:schemeClr>
                </a:solidFill>
              </a:rPr>
              <a:t>Growth stock performance is represented by the Russell 1000 Growth Index. </a:t>
            </a:r>
          </a:p>
          <a:p>
            <a:r>
              <a:rPr lang="en-US" sz="900" dirty="0">
                <a:solidFill>
                  <a:schemeClr val="tx1">
                    <a:lumMod val="50000"/>
                  </a:schemeClr>
                </a:solidFill>
              </a:rPr>
              <a:t>Value stock performance is represented by the Russell 1000 Value Index.</a:t>
            </a:r>
          </a:p>
        </p:txBody>
      </p:sp>
      <p:sp>
        <p:nvSpPr>
          <p:cNvPr id="12" name="TextBox 11">
            <a:extLst>
              <a:ext uri="{FF2B5EF4-FFF2-40B4-BE49-F238E27FC236}">
                <a16:creationId xmlns:a16="http://schemas.microsoft.com/office/drawing/2014/main" id="{4A55D95B-EE95-4D32-9E6D-48BDBA0E9F9F}"/>
              </a:ext>
            </a:extLst>
          </p:cNvPr>
          <p:cNvSpPr txBox="1"/>
          <p:nvPr/>
        </p:nvSpPr>
        <p:spPr>
          <a:xfrm>
            <a:off x="688307" y="4479525"/>
            <a:ext cx="8686800" cy="274320"/>
          </a:xfrm>
          <a:prstGeom prst="rect">
            <a:avLst/>
          </a:prstGeom>
          <a:solidFill>
            <a:srgbClr val="858F98"/>
          </a:solidFill>
        </p:spPr>
        <p:txBody>
          <a:bodyPr wrap="square" rtlCol="0">
            <a:spAutoFit/>
          </a:bodyPr>
          <a:lstStyle/>
          <a:p>
            <a:r>
              <a:rPr lang="en-US" sz="1100" b="1">
                <a:solidFill>
                  <a:schemeClr val="bg1"/>
                </a:solidFill>
              </a:rPr>
              <a:t>SECTOR (</a:t>
            </a:r>
            <a:r>
              <a:rPr lang="en-US" sz="1100">
                <a:solidFill>
                  <a:schemeClr val="bg1"/>
                </a:solidFill>
              </a:rPr>
              <a:t>sorted by trailing quarterly performance)</a:t>
            </a:r>
            <a:endParaRPr lang="en-US" sz="1100" b="1">
              <a:solidFill>
                <a:schemeClr val="bg1"/>
              </a:solidFill>
            </a:endParaRPr>
          </a:p>
        </p:txBody>
      </p:sp>
      <p:sp>
        <p:nvSpPr>
          <p:cNvPr id="11" name="TextBox 10">
            <a:extLst>
              <a:ext uri="{FF2B5EF4-FFF2-40B4-BE49-F238E27FC236}">
                <a16:creationId xmlns:a16="http://schemas.microsoft.com/office/drawing/2014/main" id="{7AAF2910-5426-44AF-A99F-952919631F7D}"/>
              </a:ext>
            </a:extLst>
          </p:cNvPr>
          <p:cNvSpPr txBox="1"/>
          <p:nvPr/>
        </p:nvSpPr>
        <p:spPr>
          <a:xfrm>
            <a:off x="7926434" y="6698614"/>
            <a:ext cx="1516762" cy="200055"/>
          </a:xfrm>
          <a:prstGeom prst="rect">
            <a:avLst/>
          </a:prstGeom>
          <a:noFill/>
        </p:spPr>
        <p:txBody>
          <a:bodyPr wrap="none" rtlCol="0">
            <a:spAutoFit/>
          </a:bodyPr>
          <a:lstStyle/>
          <a:p>
            <a:r>
              <a:rPr lang="en-US" sz="700" i="1"/>
              <a:t>Source: S&amp;P 1500 Sector Indices</a:t>
            </a:r>
          </a:p>
        </p:txBody>
      </p:sp>
      <p:pic>
        <p:nvPicPr>
          <p:cNvPr id="82" name="Picture 81">
            <a:extLst>
              <a:ext uri="{FF2B5EF4-FFF2-40B4-BE49-F238E27FC236}">
                <a16:creationId xmlns:a16="http://schemas.microsoft.com/office/drawing/2014/main" id="{7BA6F7D9-ECBA-AF11-99C5-A0C2BD72EDB0}"/>
              </a:ext>
            </a:extLst>
          </p:cNvPr>
          <p:cNvPicPr>
            <a:picLocks noChangeAspect="1"/>
          </p:cNvPicPr>
          <p:nvPr/>
        </p:nvPicPr>
        <p:blipFill>
          <a:blip r:embed="rId3"/>
          <a:stretch>
            <a:fillRect/>
          </a:stretch>
        </p:blipFill>
        <p:spPr>
          <a:xfrm>
            <a:off x="688307" y="2389186"/>
            <a:ext cx="4340893" cy="1143951"/>
          </a:xfrm>
          <a:prstGeom prst="rect">
            <a:avLst/>
          </a:prstGeom>
        </p:spPr>
      </p:pic>
      <p:pic>
        <p:nvPicPr>
          <p:cNvPr id="99" name="Picture 98">
            <a:extLst>
              <a:ext uri="{FF2B5EF4-FFF2-40B4-BE49-F238E27FC236}">
                <a16:creationId xmlns:a16="http://schemas.microsoft.com/office/drawing/2014/main" id="{80E1A5A6-D17E-1D50-4873-EDF7AAED32DC}"/>
              </a:ext>
            </a:extLst>
          </p:cNvPr>
          <p:cNvPicPr>
            <a:picLocks noChangeAspect="1"/>
          </p:cNvPicPr>
          <p:nvPr/>
        </p:nvPicPr>
        <p:blipFill>
          <a:blip r:embed="rId4"/>
          <a:stretch>
            <a:fillRect/>
          </a:stretch>
        </p:blipFill>
        <p:spPr>
          <a:xfrm>
            <a:off x="685800" y="3533138"/>
            <a:ext cx="4343400" cy="923330"/>
          </a:xfrm>
          <a:prstGeom prst="rect">
            <a:avLst/>
          </a:prstGeom>
        </p:spPr>
      </p:pic>
      <p:pic>
        <p:nvPicPr>
          <p:cNvPr id="111" name="Picture 110">
            <a:extLst>
              <a:ext uri="{FF2B5EF4-FFF2-40B4-BE49-F238E27FC236}">
                <a16:creationId xmlns:a16="http://schemas.microsoft.com/office/drawing/2014/main" id="{997500B9-2971-803B-1B4B-36E481FD8084}"/>
              </a:ext>
            </a:extLst>
          </p:cNvPr>
          <p:cNvPicPr>
            <a:picLocks noChangeAspect="1"/>
          </p:cNvPicPr>
          <p:nvPr/>
        </p:nvPicPr>
        <p:blipFill>
          <a:blip r:embed="rId5"/>
          <a:stretch>
            <a:fillRect/>
          </a:stretch>
        </p:blipFill>
        <p:spPr>
          <a:xfrm>
            <a:off x="5094062" y="2389186"/>
            <a:ext cx="4276026" cy="1159701"/>
          </a:xfrm>
          <a:prstGeom prst="rect">
            <a:avLst/>
          </a:prstGeom>
        </p:spPr>
      </p:pic>
      <p:pic>
        <p:nvPicPr>
          <p:cNvPr id="182" name="Picture 181">
            <a:extLst>
              <a:ext uri="{FF2B5EF4-FFF2-40B4-BE49-F238E27FC236}">
                <a16:creationId xmlns:a16="http://schemas.microsoft.com/office/drawing/2014/main" id="{43C1449C-D11E-AB9E-710C-C398EA35C390}"/>
              </a:ext>
            </a:extLst>
          </p:cNvPr>
          <p:cNvPicPr>
            <a:picLocks noChangeAspect="1"/>
          </p:cNvPicPr>
          <p:nvPr/>
        </p:nvPicPr>
        <p:blipFill>
          <a:blip r:embed="rId6"/>
          <a:stretch>
            <a:fillRect/>
          </a:stretch>
        </p:blipFill>
        <p:spPr>
          <a:xfrm>
            <a:off x="871870" y="4940523"/>
            <a:ext cx="3481056" cy="1898770"/>
          </a:xfrm>
          <a:prstGeom prst="rect">
            <a:avLst/>
          </a:prstGeom>
        </p:spPr>
      </p:pic>
      <p:pic>
        <p:nvPicPr>
          <p:cNvPr id="184" name="Picture 183">
            <a:extLst>
              <a:ext uri="{FF2B5EF4-FFF2-40B4-BE49-F238E27FC236}">
                <a16:creationId xmlns:a16="http://schemas.microsoft.com/office/drawing/2014/main" id="{3F216315-FFD2-500E-DA35-7444C0D4AF2A}"/>
              </a:ext>
            </a:extLst>
          </p:cNvPr>
          <p:cNvPicPr>
            <a:picLocks noChangeAspect="1"/>
          </p:cNvPicPr>
          <p:nvPr/>
        </p:nvPicPr>
        <p:blipFill>
          <a:blip r:embed="rId7"/>
          <a:stretch>
            <a:fillRect/>
          </a:stretch>
        </p:blipFill>
        <p:spPr>
          <a:xfrm>
            <a:off x="4408967" y="4771428"/>
            <a:ext cx="4769735" cy="1920244"/>
          </a:xfrm>
          <a:prstGeom prst="rect">
            <a:avLst/>
          </a:prstGeom>
        </p:spPr>
      </p:pic>
    </p:spTree>
    <p:extLst>
      <p:ext uri="{BB962C8B-B14F-4D97-AF65-F5344CB8AC3E}">
        <p14:creationId xmlns:p14="http://schemas.microsoft.com/office/powerpoint/2010/main" val="3069483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Q3 2025 Market Review – International Equity</a:t>
            </a:r>
          </a:p>
        </p:txBody>
      </p:sp>
      <p:sp>
        <p:nvSpPr>
          <p:cNvPr id="11" name="Text Placeholder 10">
            <a:extLst>
              <a:ext uri="{FF2B5EF4-FFF2-40B4-BE49-F238E27FC236}">
                <a16:creationId xmlns:a16="http://schemas.microsoft.com/office/drawing/2014/main" id="{20B4F8D1-D8DE-7FEB-CDA7-86E5DA8523CC}"/>
              </a:ext>
            </a:extLst>
          </p:cNvPr>
          <p:cNvSpPr>
            <a:spLocks noGrp="1"/>
          </p:cNvSpPr>
          <p:nvPr>
            <p:ph type="body" sz="quarter" idx="13"/>
          </p:nvPr>
        </p:nvSpPr>
        <p:spPr/>
        <p:txBody>
          <a:bodyPr/>
          <a:lstStyle/>
          <a:p>
            <a:endParaRPr lang="en-US"/>
          </a:p>
        </p:txBody>
      </p:sp>
      <p:sp>
        <p:nvSpPr>
          <p:cNvPr id="3" name="TextBox 2">
            <a:extLst>
              <a:ext uri="{FF2B5EF4-FFF2-40B4-BE49-F238E27FC236}">
                <a16:creationId xmlns:a16="http://schemas.microsoft.com/office/drawing/2014/main" id="{F8CC3921-FD1E-4B71-8364-1DAC74A78C4E}"/>
              </a:ext>
            </a:extLst>
          </p:cNvPr>
          <p:cNvSpPr txBox="1"/>
          <p:nvPr/>
        </p:nvSpPr>
        <p:spPr>
          <a:xfrm>
            <a:off x="688312" y="1246909"/>
            <a:ext cx="8686800" cy="274320"/>
          </a:xfrm>
          <a:prstGeom prst="rect">
            <a:avLst/>
          </a:prstGeom>
          <a:solidFill>
            <a:srgbClr val="858F98"/>
          </a:solidFill>
        </p:spPr>
        <p:txBody>
          <a:bodyPr wrap="square" rtlCol="0">
            <a:spAutoFit/>
          </a:bodyPr>
          <a:lstStyle/>
          <a:p>
            <a:r>
              <a:rPr lang="en-US" sz="1100" b="1">
                <a:solidFill>
                  <a:schemeClr val="bg1"/>
                </a:solidFill>
              </a:rPr>
              <a:t>INTERNATIONAL EQUITY</a:t>
            </a:r>
          </a:p>
        </p:txBody>
      </p:sp>
      <p:sp>
        <p:nvSpPr>
          <p:cNvPr id="4" name="TextBox 3">
            <a:extLst>
              <a:ext uri="{FF2B5EF4-FFF2-40B4-BE49-F238E27FC236}">
                <a16:creationId xmlns:a16="http://schemas.microsoft.com/office/drawing/2014/main" id="{BD5FEB7E-9446-4D7A-9364-C73EE2EFB8A0}"/>
              </a:ext>
            </a:extLst>
          </p:cNvPr>
          <p:cNvSpPr txBox="1"/>
          <p:nvPr/>
        </p:nvSpPr>
        <p:spPr>
          <a:xfrm>
            <a:off x="688312" y="1521229"/>
            <a:ext cx="8681776" cy="400110"/>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50000"/>
                  </a:schemeClr>
                </a:solidFill>
              </a:rPr>
              <a:t>Developed international equity returned a positive 4.8% in the last quarter (MSCI EAFE). </a:t>
            </a:r>
          </a:p>
          <a:p>
            <a:pPr marL="171450" indent="-171450">
              <a:buFont typeface="Arial" panose="020B0604020202020204" pitchFamily="34" charset="0"/>
              <a:buChar char="•"/>
            </a:pPr>
            <a:r>
              <a:rPr lang="en-US" sz="1000" dirty="0">
                <a:solidFill>
                  <a:schemeClr val="tx1">
                    <a:lumMod val="50000"/>
                  </a:schemeClr>
                </a:solidFill>
              </a:rPr>
              <a:t>Emerging market equity posted a positive 10.6% return (MSCI Emerging Markets Index).</a:t>
            </a:r>
          </a:p>
        </p:txBody>
      </p:sp>
      <p:sp>
        <p:nvSpPr>
          <p:cNvPr id="5" name="TextBox 4">
            <a:extLst>
              <a:ext uri="{FF2B5EF4-FFF2-40B4-BE49-F238E27FC236}">
                <a16:creationId xmlns:a16="http://schemas.microsoft.com/office/drawing/2014/main" id="{78D7F9F8-06AE-4833-82FA-61FBE01AD644}"/>
              </a:ext>
            </a:extLst>
          </p:cNvPr>
          <p:cNvSpPr txBox="1"/>
          <p:nvPr/>
        </p:nvSpPr>
        <p:spPr>
          <a:xfrm>
            <a:off x="688307" y="2119757"/>
            <a:ext cx="4343400" cy="274320"/>
          </a:xfrm>
          <a:prstGeom prst="rect">
            <a:avLst/>
          </a:prstGeom>
          <a:solidFill>
            <a:srgbClr val="858F98"/>
          </a:solidFill>
        </p:spPr>
        <p:txBody>
          <a:bodyPr wrap="square" rtlCol="0">
            <a:spAutoFit/>
          </a:bodyPr>
          <a:lstStyle/>
          <a:p>
            <a:r>
              <a:rPr lang="en-US" sz="1100" b="1">
                <a:solidFill>
                  <a:schemeClr val="bg1"/>
                </a:solidFill>
              </a:rPr>
              <a:t>INDEX PERFORMANCE</a:t>
            </a:r>
            <a:r>
              <a:rPr lang="en-US" sz="1100">
                <a:solidFill>
                  <a:schemeClr val="bg1"/>
                </a:solidFill>
              </a:rPr>
              <a:t> (sorted by trailing quarterly performance)</a:t>
            </a:r>
          </a:p>
        </p:txBody>
      </p:sp>
      <p:sp>
        <p:nvSpPr>
          <p:cNvPr id="6" name="TextBox 5">
            <a:extLst>
              <a:ext uri="{FF2B5EF4-FFF2-40B4-BE49-F238E27FC236}">
                <a16:creationId xmlns:a16="http://schemas.microsoft.com/office/drawing/2014/main" id="{5DA0F612-58CD-414D-8211-68E415FB8EFE}"/>
              </a:ext>
            </a:extLst>
          </p:cNvPr>
          <p:cNvSpPr txBox="1"/>
          <p:nvPr/>
        </p:nvSpPr>
        <p:spPr>
          <a:xfrm>
            <a:off x="5094062" y="2119752"/>
            <a:ext cx="4276026" cy="274320"/>
          </a:xfrm>
          <a:prstGeom prst="rect">
            <a:avLst/>
          </a:prstGeom>
          <a:solidFill>
            <a:srgbClr val="858F98"/>
          </a:solidFill>
        </p:spPr>
        <p:txBody>
          <a:bodyPr wrap="square" rtlCol="0">
            <a:spAutoFit/>
          </a:bodyPr>
          <a:lstStyle/>
          <a:p>
            <a:r>
              <a:rPr lang="en-US" sz="1100" b="1">
                <a:solidFill>
                  <a:schemeClr val="bg1"/>
                </a:solidFill>
              </a:rPr>
              <a:t>DEVELOPED VS. EMERGING MARKETS</a:t>
            </a:r>
          </a:p>
        </p:txBody>
      </p:sp>
      <p:sp>
        <p:nvSpPr>
          <p:cNvPr id="12" name="TextBox 11">
            <a:extLst>
              <a:ext uri="{FF2B5EF4-FFF2-40B4-BE49-F238E27FC236}">
                <a16:creationId xmlns:a16="http://schemas.microsoft.com/office/drawing/2014/main" id="{FC4BA416-CD70-4E55-8855-69F7EA2D78FA}"/>
              </a:ext>
            </a:extLst>
          </p:cNvPr>
          <p:cNvSpPr txBox="1"/>
          <p:nvPr/>
        </p:nvSpPr>
        <p:spPr>
          <a:xfrm>
            <a:off x="5094061" y="3579304"/>
            <a:ext cx="4269013" cy="1154162"/>
          </a:xfrm>
          <a:prstGeom prst="rect">
            <a:avLst/>
          </a:prstGeom>
          <a:noFill/>
        </p:spPr>
        <p:txBody>
          <a:bodyPr wrap="square" rtlCol="0" anchor="b">
            <a:spAutoFit/>
          </a:bodyPr>
          <a:lstStyle/>
          <a:p>
            <a:pPr marL="12700" marR="5080">
              <a:lnSpc>
                <a:spcPts val="930"/>
              </a:lnSpc>
            </a:pPr>
            <a:r>
              <a:rPr lang="en-US" sz="900" dirty="0">
                <a:cs typeface="Arial"/>
              </a:rPr>
              <a:t>Over the last</a:t>
            </a:r>
            <a:r>
              <a:rPr lang="en-US" sz="900" spc="5" dirty="0">
                <a:cs typeface="Arial"/>
              </a:rPr>
              <a:t> </a:t>
            </a:r>
            <a:r>
              <a:rPr lang="en-US" sz="900" dirty="0">
                <a:cs typeface="Arial"/>
              </a:rPr>
              <a:t>year, emerging</a:t>
            </a:r>
            <a:r>
              <a:rPr lang="en-US" sz="900" spc="5" dirty="0">
                <a:cs typeface="Arial"/>
              </a:rPr>
              <a:t> </a:t>
            </a:r>
            <a:r>
              <a:rPr lang="en-US" sz="900" dirty="0">
                <a:cs typeface="Arial"/>
              </a:rPr>
              <a:t>market stocks </a:t>
            </a:r>
            <a:r>
              <a:rPr lang="en-US" sz="900" spc="-10" dirty="0">
                <a:cs typeface="Arial"/>
              </a:rPr>
              <a:t>outperformed</a:t>
            </a:r>
            <a:r>
              <a:rPr lang="en-US" sz="900" spc="5" dirty="0">
                <a:cs typeface="Arial"/>
              </a:rPr>
              <a:t> </a:t>
            </a:r>
            <a:r>
              <a:rPr lang="en-US" sz="900" dirty="0">
                <a:cs typeface="Arial"/>
              </a:rPr>
              <a:t>developed </a:t>
            </a:r>
            <a:r>
              <a:rPr lang="en-US" sz="900" spc="-10" dirty="0">
                <a:cs typeface="Arial"/>
              </a:rPr>
              <a:t>international</a:t>
            </a:r>
            <a:r>
              <a:rPr lang="en-US" sz="900" spc="5" dirty="0">
                <a:cs typeface="Arial"/>
              </a:rPr>
              <a:t> </a:t>
            </a:r>
            <a:r>
              <a:rPr lang="en-US" sz="900" dirty="0">
                <a:cs typeface="Arial"/>
              </a:rPr>
              <a:t>stocks </a:t>
            </a:r>
            <a:r>
              <a:rPr lang="en-US" sz="900" spc="-25" dirty="0">
                <a:cs typeface="Arial"/>
              </a:rPr>
              <a:t>by</a:t>
            </a:r>
            <a:r>
              <a:rPr lang="en-US" sz="900" spc="-10" dirty="0">
                <a:cs typeface="Arial"/>
              </a:rPr>
              <a:t> 1.70%.</a:t>
            </a:r>
            <a:endParaRPr lang="en-US" sz="900" dirty="0">
              <a:cs typeface="Arial"/>
            </a:endParaRPr>
          </a:p>
          <a:p>
            <a:pPr marL="12700">
              <a:lnSpc>
                <a:spcPts val="875"/>
              </a:lnSpc>
            </a:pPr>
            <a:r>
              <a:rPr lang="en-US" sz="900" dirty="0">
                <a:cs typeface="Arial"/>
              </a:rPr>
              <a:t>For</a:t>
            </a:r>
            <a:r>
              <a:rPr lang="en-US" sz="900" spc="-10" dirty="0">
                <a:cs typeface="Arial"/>
              </a:rPr>
              <a:t> </a:t>
            </a:r>
            <a:r>
              <a:rPr lang="en-US" sz="900" dirty="0">
                <a:cs typeface="Arial"/>
              </a:rPr>
              <a:t>the</a:t>
            </a:r>
            <a:r>
              <a:rPr lang="en-US" sz="900" spc="-10" dirty="0">
                <a:cs typeface="Arial"/>
              </a:rPr>
              <a:t> </a:t>
            </a:r>
            <a:r>
              <a:rPr lang="en-US" sz="900" dirty="0">
                <a:cs typeface="Arial"/>
              </a:rPr>
              <a:t>trailing</a:t>
            </a:r>
            <a:r>
              <a:rPr lang="en-US" sz="900" spc="-5" dirty="0">
                <a:cs typeface="Arial"/>
              </a:rPr>
              <a:t> </a:t>
            </a:r>
            <a:r>
              <a:rPr lang="en-US" sz="900" dirty="0">
                <a:cs typeface="Arial"/>
              </a:rPr>
              <a:t>quarter,</a:t>
            </a:r>
            <a:r>
              <a:rPr lang="en-US" sz="900" spc="-10" dirty="0">
                <a:cs typeface="Arial"/>
              </a:rPr>
              <a:t> </a:t>
            </a:r>
            <a:r>
              <a:rPr lang="en-US" sz="900" dirty="0">
                <a:cs typeface="Arial"/>
              </a:rPr>
              <a:t>emerging</a:t>
            </a:r>
            <a:r>
              <a:rPr lang="en-US" sz="900" spc="-5" dirty="0">
                <a:cs typeface="Arial"/>
              </a:rPr>
              <a:t> </a:t>
            </a:r>
            <a:r>
              <a:rPr lang="en-US" sz="900" dirty="0">
                <a:cs typeface="Arial"/>
              </a:rPr>
              <a:t>market</a:t>
            </a:r>
            <a:r>
              <a:rPr lang="en-US" sz="900" spc="-10" dirty="0">
                <a:cs typeface="Arial"/>
              </a:rPr>
              <a:t> </a:t>
            </a:r>
            <a:r>
              <a:rPr lang="en-US" sz="900" dirty="0">
                <a:cs typeface="Arial"/>
              </a:rPr>
              <a:t>stocks</a:t>
            </a:r>
            <a:r>
              <a:rPr lang="en-US" sz="900" spc="-5" dirty="0">
                <a:cs typeface="Arial"/>
              </a:rPr>
              <a:t> </a:t>
            </a:r>
            <a:r>
              <a:rPr lang="en-US" sz="900" spc="-10" dirty="0">
                <a:cs typeface="Arial"/>
              </a:rPr>
              <a:t>outperformed </a:t>
            </a:r>
            <a:r>
              <a:rPr lang="en-US" sz="900" dirty="0">
                <a:cs typeface="Arial"/>
              </a:rPr>
              <a:t>developed</a:t>
            </a:r>
            <a:r>
              <a:rPr lang="en-US" sz="900" spc="-5" dirty="0">
                <a:cs typeface="Arial"/>
              </a:rPr>
              <a:t> </a:t>
            </a:r>
            <a:r>
              <a:rPr lang="en-US" sz="900" spc="-10" dirty="0">
                <a:cs typeface="Arial"/>
              </a:rPr>
              <a:t>international </a:t>
            </a:r>
            <a:r>
              <a:rPr lang="en-US" sz="900" dirty="0">
                <a:cs typeface="Arial"/>
              </a:rPr>
              <a:t>stocks</a:t>
            </a:r>
            <a:r>
              <a:rPr lang="en-US" sz="900" spc="10" dirty="0">
                <a:cs typeface="Arial"/>
              </a:rPr>
              <a:t> </a:t>
            </a:r>
            <a:r>
              <a:rPr lang="en-US" sz="900" dirty="0">
                <a:cs typeface="Arial"/>
              </a:rPr>
              <a:t>by</a:t>
            </a:r>
            <a:r>
              <a:rPr lang="en-US" sz="900" spc="15" dirty="0">
                <a:cs typeface="Arial"/>
              </a:rPr>
              <a:t> </a:t>
            </a:r>
            <a:r>
              <a:rPr lang="en-US" sz="900" spc="-10" dirty="0">
                <a:cs typeface="Arial"/>
              </a:rPr>
              <a:t>5.80%.</a:t>
            </a:r>
            <a:endParaRPr lang="en-US" sz="900" dirty="0">
              <a:cs typeface="Arial"/>
            </a:endParaRPr>
          </a:p>
          <a:p>
            <a:pPr>
              <a:lnSpc>
                <a:spcPct val="100000"/>
              </a:lnSpc>
              <a:spcBef>
                <a:spcPts val="25"/>
              </a:spcBef>
            </a:pPr>
            <a:endParaRPr lang="en-US" sz="900" dirty="0">
              <a:latin typeface="Arial"/>
              <a:cs typeface="Arial"/>
            </a:endParaRPr>
          </a:p>
          <a:p>
            <a:pPr marL="12700" marR="177165">
              <a:lnSpc>
                <a:spcPts val="930"/>
              </a:lnSpc>
            </a:pPr>
            <a:r>
              <a:rPr lang="en-US" sz="900" dirty="0">
                <a:latin typeface="Arial"/>
                <a:cs typeface="Arial"/>
              </a:rPr>
              <a:t>The graph above is plotted using a rolling one-year time period. Developed international stock performance is represented by the MSCI EAFE Index. Emerging market stock performance is represented by the MSCI Emerging Markets Index.</a:t>
            </a:r>
          </a:p>
        </p:txBody>
      </p:sp>
      <p:sp>
        <p:nvSpPr>
          <p:cNvPr id="14" name="TextBox 13">
            <a:extLst>
              <a:ext uri="{FF2B5EF4-FFF2-40B4-BE49-F238E27FC236}">
                <a16:creationId xmlns:a16="http://schemas.microsoft.com/office/drawing/2014/main" id="{36E4DBBA-5740-4B57-8EB3-9DCF1C7D803E}"/>
              </a:ext>
            </a:extLst>
          </p:cNvPr>
          <p:cNvSpPr txBox="1"/>
          <p:nvPr/>
        </p:nvSpPr>
        <p:spPr>
          <a:xfrm>
            <a:off x="688307" y="4713205"/>
            <a:ext cx="8686800" cy="261610"/>
          </a:xfrm>
          <a:prstGeom prst="rect">
            <a:avLst/>
          </a:prstGeom>
          <a:solidFill>
            <a:srgbClr val="858F98"/>
          </a:solidFill>
        </p:spPr>
        <p:txBody>
          <a:bodyPr wrap="square" rtlCol="0">
            <a:spAutoFit/>
          </a:bodyPr>
          <a:lstStyle/>
          <a:p>
            <a:r>
              <a:rPr lang="en-US" sz="1100" b="1">
                <a:solidFill>
                  <a:schemeClr val="bg1"/>
                </a:solidFill>
              </a:rPr>
              <a:t>INTERNATIONAL VS. DOMESTIC</a:t>
            </a:r>
          </a:p>
        </p:txBody>
      </p:sp>
      <p:sp>
        <p:nvSpPr>
          <p:cNvPr id="2" name="TextBox 1">
            <a:extLst>
              <a:ext uri="{FF2B5EF4-FFF2-40B4-BE49-F238E27FC236}">
                <a16:creationId xmlns:a16="http://schemas.microsoft.com/office/drawing/2014/main" id="{C73812D2-087C-46CE-9044-28B802E360EA}"/>
              </a:ext>
            </a:extLst>
          </p:cNvPr>
          <p:cNvSpPr txBox="1"/>
          <p:nvPr/>
        </p:nvSpPr>
        <p:spPr>
          <a:xfrm>
            <a:off x="688307" y="6677891"/>
            <a:ext cx="8996020" cy="200055"/>
          </a:xfrm>
          <a:prstGeom prst="rect">
            <a:avLst/>
          </a:prstGeom>
          <a:noFill/>
        </p:spPr>
        <p:txBody>
          <a:bodyPr wrap="square" rtlCol="0">
            <a:spAutoFit/>
          </a:bodyPr>
          <a:lstStyle/>
          <a:p>
            <a:r>
              <a:rPr lang="en-US" sz="700" dirty="0"/>
              <a:t>The graph above is plotted using a rolling one-year time period. International stock performance is represented by the MSCI ACWI ex U.S. Index. Domestic stock performance is represented by the Russell 3000 Index.</a:t>
            </a:r>
          </a:p>
        </p:txBody>
      </p:sp>
      <p:pic>
        <p:nvPicPr>
          <p:cNvPr id="8" name="Picture 7">
            <a:extLst>
              <a:ext uri="{FF2B5EF4-FFF2-40B4-BE49-F238E27FC236}">
                <a16:creationId xmlns:a16="http://schemas.microsoft.com/office/drawing/2014/main" id="{ACC74C80-1367-FD4D-4230-A2D82B4CE641}"/>
              </a:ext>
            </a:extLst>
          </p:cNvPr>
          <p:cNvPicPr>
            <a:picLocks noChangeAspect="1"/>
          </p:cNvPicPr>
          <p:nvPr/>
        </p:nvPicPr>
        <p:blipFill>
          <a:blip r:embed="rId2"/>
          <a:stretch>
            <a:fillRect/>
          </a:stretch>
        </p:blipFill>
        <p:spPr>
          <a:xfrm>
            <a:off x="695325" y="2425821"/>
            <a:ext cx="4333875" cy="1262812"/>
          </a:xfrm>
          <a:prstGeom prst="rect">
            <a:avLst/>
          </a:prstGeom>
        </p:spPr>
      </p:pic>
      <p:pic>
        <p:nvPicPr>
          <p:cNvPr id="32" name="Picture 31">
            <a:extLst>
              <a:ext uri="{FF2B5EF4-FFF2-40B4-BE49-F238E27FC236}">
                <a16:creationId xmlns:a16="http://schemas.microsoft.com/office/drawing/2014/main" id="{3F85397B-AE85-342D-0FFC-195801DBB31B}"/>
              </a:ext>
            </a:extLst>
          </p:cNvPr>
          <p:cNvPicPr>
            <a:picLocks noChangeAspect="1"/>
          </p:cNvPicPr>
          <p:nvPr/>
        </p:nvPicPr>
        <p:blipFill>
          <a:blip r:embed="rId3"/>
          <a:stretch>
            <a:fillRect/>
          </a:stretch>
        </p:blipFill>
        <p:spPr>
          <a:xfrm>
            <a:off x="695326" y="3645012"/>
            <a:ext cx="4343400" cy="1048603"/>
          </a:xfrm>
          <a:prstGeom prst="rect">
            <a:avLst/>
          </a:prstGeom>
        </p:spPr>
      </p:pic>
      <p:pic>
        <p:nvPicPr>
          <p:cNvPr id="45" name="Picture 44">
            <a:extLst>
              <a:ext uri="{FF2B5EF4-FFF2-40B4-BE49-F238E27FC236}">
                <a16:creationId xmlns:a16="http://schemas.microsoft.com/office/drawing/2014/main" id="{E25AC546-2758-1BF1-BC3C-29342ABEBE76}"/>
              </a:ext>
            </a:extLst>
          </p:cNvPr>
          <p:cNvPicPr>
            <a:picLocks noChangeAspect="1"/>
          </p:cNvPicPr>
          <p:nvPr/>
        </p:nvPicPr>
        <p:blipFill>
          <a:blip r:embed="rId4"/>
          <a:stretch>
            <a:fillRect/>
          </a:stretch>
        </p:blipFill>
        <p:spPr>
          <a:xfrm>
            <a:off x="5091555" y="2386180"/>
            <a:ext cx="4269013" cy="1238235"/>
          </a:xfrm>
          <a:prstGeom prst="rect">
            <a:avLst/>
          </a:prstGeom>
        </p:spPr>
      </p:pic>
      <p:pic>
        <p:nvPicPr>
          <p:cNvPr id="72" name="Picture 71">
            <a:extLst>
              <a:ext uri="{FF2B5EF4-FFF2-40B4-BE49-F238E27FC236}">
                <a16:creationId xmlns:a16="http://schemas.microsoft.com/office/drawing/2014/main" id="{6D0522A1-06B4-3413-F708-10F8C92B4B93}"/>
              </a:ext>
            </a:extLst>
          </p:cNvPr>
          <p:cNvPicPr>
            <a:picLocks noChangeAspect="1"/>
          </p:cNvPicPr>
          <p:nvPr/>
        </p:nvPicPr>
        <p:blipFill>
          <a:blip r:embed="rId5"/>
          <a:stretch>
            <a:fillRect/>
          </a:stretch>
        </p:blipFill>
        <p:spPr>
          <a:xfrm>
            <a:off x="695326" y="4994405"/>
            <a:ext cx="8681776" cy="1713058"/>
          </a:xfrm>
          <a:prstGeom prst="rect">
            <a:avLst/>
          </a:prstGeom>
        </p:spPr>
      </p:pic>
    </p:spTree>
    <p:extLst>
      <p:ext uri="{BB962C8B-B14F-4D97-AF65-F5344CB8AC3E}">
        <p14:creationId xmlns:p14="http://schemas.microsoft.com/office/powerpoint/2010/main" val="2601439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E8D9E77-184E-79A2-1819-B872C9D2EB9B}"/>
              </a:ext>
            </a:extLst>
          </p:cNvPr>
          <p:cNvPicPr>
            <a:picLocks/>
          </p:cNvPicPr>
          <p:nvPr/>
        </p:nvPicPr>
        <p:blipFill rotWithShape="1">
          <a:blip r:embed="rId3">
            <a:extLst>
              <a:ext uri="{28A0092B-C50C-407E-A947-70E740481C1C}">
                <a14:useLocalDpi xmlns:a14="http://schemas.microsoft.com/office/drawing/2010/main" val="0"/>
              </a:ext>
            </a:extLst>
          </a:blip>
          <a:srcRect t="89334" r="52041"/>
          <a:stretch/>
        </p:blipFill>
        <p:spPr>
          <a:xfrm>
            <a:off x="6306232" y="4397482"/>
            <a:ext cx="1953284" cy="261611"/>
          </a:xfrm>
          <a:prstGeom prst="rect">
            <a:avLst/>
          </a:prstGeom>
        </p:spPr>
      </p:pic>
      <p:sp>
        <p:nvSpPr>
          <p:cNvPr id="13" name="Title 12"/>
          <p:cNvSpPr>
            <a:spLocks noGrp="1"/>
          </p:cNvSpPr>
          <p:nvPr>
            <p:ph type="title"/>
          </p:nvPr>
        </p:nvSpPr>
        <p:spPr/>
        <p:txBody>
          <a:bodyPr/>
          <a:lstStyle/>
          <a:p>
            <a:r>
              <a:rPr lang="en-US" dirty="0"/>
              <a:t>Q3 2025 Market Review – Fixed Income</a:t>
            </a:r>
          </a:p>
        </p:txBody>
      </p:sp>
      <p:sp>
        <p:nvSpPr>
          <p:cNvPr id="8" name="Text Placeholder 7">
            <a:extLst>
              <a:ext uri="{FF2B5EF4-FFF2-40B4-BE49-F238E27FC236}">
                <a16:creationId xmlns:a16="http://schemas.microsoft.com/office/drawing/2014/main" id="{AA61445F-45D0-10E1-3D2B-D67979B41859}"/>
              </a:ext>
            </a:extLst>
          </p:cNvPr>
          <p:cNvSpPr>
            <a:spLocks noGrp="1"/>
          </p:cNvSpPr>
          <p:nvPr>
            <p:ph type="body" sz="quarter" idx="13"/>
          </p:nvPr>
        </p:nvSpPr>
        <p:spPr/>
        <p:txBody>
          <a:bodyPr/>
          <a:lstStyle/>
          <a:p>
            <a:endParaRPr lang="en-US"/>
          </a:p>
        </p:txBody>
      </p:sp>
      <p:sp>
        <p:nvSpPr>
          <p:cNvPr id="3" name="TextBox 2">
            <a:extLst>
              <a:ext uri="{FF2B5EF4-FFF2-40B4-BE49-F238E27FC236}">
                <a16:creationId xmlns:a16="http://schemas.microsoft.com/office/drawing/2014/main" id="{8953655D-0FBC-4C0A-9319-E4031D66A8DF}"/>
              </a:ext>
            </a:extLst>
          </p:cNvPr>
          <p:cNvSpPr txBox="1"/>
          <p:nvPr/>
        </p:nvSpPr>
        <p:spPr>
          <a:xfrm>
            <a:off x="688312" y="1246909"/>
            <a:ext cx="8686800" cy="274320"/>
          </a:xfrm>
          <a:prstGeom prst="rect">
            <a:avLst/>
          </a:prstGeom>
          <a:solidFill>
            <a:srgbClr val="858F98"/>
          </a:solidFill>
        </p:spPr>
        <p:txBody>
          <a:bodyPr wrap="square" rtlCol="0">
            <a:spAutoFit/>
          </a:bodyPr>
          <a:lstStyle/>
          <a:p>
            <a:r>
              <a:rPr lang="en-US" sz="1100" b="1" dirty="0">
                <a:solidFill>
                  <a:schemeClr val="bg1"/>
                </a:solidFill>
              </a:rPr>
              <a:t>FIXED INCOME</a:t>
            </a:r>
          </a:p>
        </p:txBody>
      </p:sp>
      <p:sp>
        <p:nvSpPr>
          <p:cNvPr id="4" name="TextBox 3">
            <a:extLst>
              <a:ext uri="{FF2B5EF4-FFF2-40B4-BE49-F238E27FC236}">
                <a16:creationId xmlns:a16="http://schemas.microsoft.com/office/drawing/2014/main" id="{FF893829-637C-48F0-91CB-106A32C867F7}"/>
              </a:ext>
            </a:extLst>
          </p:cNvPr>
          <p:cNvSpPr txBox="1"/>
          <p:nvPr/>
        </p:nvSpPr>
        <p:spPr>
          <a:xfrm>
            <a:off x="688312" y="1521229"/>
            <a:ext cx="8681776" cy="553998"/>
          </a:xfrm>
          <a:prstGeom prst="rect">
            <a:avLst/>
          </a:prstGeom>
          <a:noFill/>
        </p:spPr>
        <p:txBody>
          <a:bodyPr wrap="square" rtlCol="0">
            <a:spAutoFit/>
          </a:bodyPr>
          <a:lstStyle/>
          <a:p>
            <a:pPr marL="171450" indent="-171450">
              <a:buFont typeface="Arial" panose="020B0604020202020204" pitchFamily="34" charset="0"/>
              <a:buChar char="•"/>
            </a:pPr>
            <a:r>
              <a:rPr lang="en-US" sz="1000" dirty="0">
                <a:solidFill>
                  <a:schemeClr val="tx1">
                    <a:lumMod val="50000"/>
                  </a:schemeClr>
                </a:solidFill>
              </a:rPr>
              <a:t>The broad U.S. fixed income market returned a positive 2% (Bloomberg Barclays U.S. Aggregate) for the quarter.</a:t>
            </a:r>
          </a:p>
          <a:p>
            <a:pPr marL="171450" indent="-171450">
              <a:buFont typeface="Arial" panose="020B0604020202020204" pitchFamily="34" charset="0"/>
              <a:buChar char="•"/>
            </a:pPr>
            <a:r>
              <a:rPr lang="en-US" sz="1000" dirty="0">
                <a:solidFill>
                  <a:schemeClr val="tx1">
                    <a:lumMod val="50000"/>
                  </a:schemeClr>
                </a:solidFill>
              </a:rPr>
              <a:t>The best performing sector for the quarter was Corporate Investment Grade, returning a positive 2.6%. </a:t>
            </a:r>
          </a:p>
          <a:p>
            <a:pPr marL="171450" indent="-171450">
              <a:buFont typeface="Arial" panose="020B0604020202020204" pitchFamily="34" charset="0"/>
              <a:buChar char="•"/>
            </a:pPr>
            <a:r>
              <a:rPr lang="en-US" sz="1000" dirty="0">
                <a:solidFill>
                  <a:schemeClr val="tx1">
                    <a:lumMod val="50000"/>
                  </a:schemeClr>
                </a:solidFill>
              </a:rPr>
              <a:t>The worst performing sector for the quarter </a:t>
            </a:r>
            <a:r>
              <a:rPr lang="en-US" sz="1000">
                <a:solidFill>
                  <a:schemeClr val="tx1">
                    <a:lumMod val="50000"/>
                  </a:schemeClr>
                </a:solidFill>
              </a:rPr>
              <a:t>was Cash, </a:t>
            </a:r>
            <a:r>
              <a:rPr lang="en-US" sz="1000" dirty="0">
                <a:solidFill>
                  <a:schemeClr val="tx1">
                    <a:lumMod val="50000"/>
                  </a:schemeClr>
                </a:solidFill>
              </a:rPr>
              <a:t>returning a positive 1.1%.</a:t>
            </a:r>
          </a:p>
        </p:txBody>
      </p:sp>
      <p:sp>
        <p:nvSpPr>
          <p:cNvPr id="5" name="TextBox 4">
            <a:extLst>
              <a:ext uri="{FF2B5EF4-FFF2-40B4-BE49-F238E27FC236}">
                <a16:creationId xmlns:a16="http://schemas.microsoft.com/office/drawing/2014/main" id="{8E58A02A-E69F-4D88-8B95-19D4DC96185C}"/>
              </a:ext>
            </a:extLst>
          </p:cNvPr>
          <p:cNvSpPr txBox="1"/>
          <p:nvPr/>
        </p:nvSpPr>
        <p:spPr>
          <a:xfrm>
            <a:off x="688307" y="2119757"/>
            <a:ext cx="4343400" cy="261610"/>
          </a:xfrm>
          <a:prstGeom prst="rect">
            <a:avLst/>
          </a:prstGeom>
          <a:solidFill>
            <a:srgbClr val="858F98"/>
          </a:solidFill>
        </p:spPr>
        <p:txBody>
          <a:bodyPr wrap="square" rtlCol="0">
            <a:spAutoFit/>
          </a:bodyPr>
          <a:lstStyle/>
          <a:p>
            <a:r>
              <a:rPr lang="en-US" sz="1100" b="1">
                <a:solidFill>
                  <a:schemeClr val="bg1"/>
                </a:solidFill>
              </a:rPr>
              <a:t>PERFORMANCE BY MATURITY</a:t>
            </a:r>
            <a:endParaRPr lang="en-US" sz="1100">
              <a:solidFill>
                <a:schemeClr val="bg1"/>
              </a:solidFill>
            </a:endParaRPr>
          </a:p>
        </p:txBody>
      </p:sp>
      <p:sp>
        <p:nvSpPr>
          <p:cNvPr id="6" name="TextBox 5">
            <a:extLst>
              <a:ext uri="{FF2B5EF4-FFF2-40B4-BE49-F238E27FC236}">
                <a16:creationId xmlns:a16="http://schemas.microsoft.com/office/drawing/2014/main" id="{B5572E58-F64B-43D8-BAFE-40E47B573225}"/>
              </a:ext>
            </a:extLst>
          </p:cNvPr>
          <p:cNvSpPr txBox="1"/>
          <p:nvPr/>
        </p:nvSpPr>
        <p:spPr>
          <a:xfrm>
            <a:off x="5094062" y="2119752"/>
            <a:ext cx="4276026" cy="261610"/>
          </a:xfrm>
          <a:prstGeom prst="rect">
            <a:avLst/>
          </a:prstGeom>
          <a:solidFill>
            <a:srgbClr val="858F98"/>
          </a:solidFill>
        </p:spPr>
        <p:txBody>
          <a:bodyPr wrap="square" rtlCol="0">
            <a:spAutoFit/>
          </a:bodyPr>
          <a:lstStyle/>
          <a:p>
            <a:r>
              <a:rPr lang="en-US" sz="1100" b="1">
                <a:solidFill>
                  <a:schemeClr val="bg1"/>
                </a:solidFill>
              </a:rPr>
              <a:t>YIELD CURVE</a:t>
            </a:r>
          </a:p>
        </p:txBody>
      </p:sp>
      <p:sp>
        <p:nvSpPr>
          <p:cNvPr id="9" name="TextBox 8">
            <a:extLst>
              <a:ext uri="{FF2B5EF4-FFF2-40B4-BE49-F238E27FC236}">
                <a16:creationId xmlns:a16="http://schemas.microsoft.com/office/drawing/2014/main" id="{601EFBC4-7880-4A76-8AF5-242DE6F486D0}"/>
              </a:ext>
            </a:extLst>
          </p:cNvPr>
          <p:cNvSpPr txBox="1"/>
          <p:nvPr/>
        </p:nvSpPr>
        <p:spPr>
          <a:xfrm>
            <a:off x="688307" y="4713205"/>
            <a:ext cx="8686800" cy="261610"/>
          </a:xfrm>
          <a:prstGeom prst="rect">
            <a:avLst/>
          </a:prstGeom>
          <a:solidFill>
            <a:srgbClr val="858F98"/>
          </a:solidFill>
        </p:spPr>
        <p:txBody>
          <a:bodyPr wrap="square" rtlCol="0">
            <a:spAutoFit/>
          </a:bodyPr>
          <a:lstStyle/>
          <a:p>
            <a:r>
              <a:rPr lang="en-US" sz="1100" b="1">
                <a:solidFill>
                  <a:schemeClr val="bg1"/>
                </a:solidFill>
              </a:rPr>
              <a:t>SECTOR </a:t>
            </a:r>
            <a:r>
              <a:rPr lang="en-US" sz="1100">
                <a:solidFill>
                  <a:schemeClr val="bg1"/>
                </a:solidFill>
              </a:rPr>
              <a:t>(sorted by trailing quarterly performance)</a:t>
            </a:r>
            <a:endParaRPr lang="en-US" sz="1100" b="1">
              <a:solidFill>
                <a:schemeClr val="bg1"/>
              </a:solidFill>
            </a:endParaRPr>
          </a:p>
        </p:txBody>
      </p:sp>
      <p:sp>
        <p:nvSpPr>
          <p:cNvPr id="11" name="TextBox 10">
            <a:extLst>
              <a:ext uri="{FF2B5EF4-FFF2-40B4-BE49-F238E27FC236}">
                <a16:creationId xmlns:a16="http://schemas.microsoft.com/office/drawing/2014/main" id="{41B8A172-DC94-4C4E-9AE7-22EAC598EBA1}"/>
              </a:ext>
            </a:extLst>
          </p:cNvPr>
          <p:cNvSpPr txBox="1"/>
          <p:nvPr/>
        </p:nvSpPr>
        <p:spPr>
          <a:xfrm>
            <a:off x="683288" y="4538172"/>
            <a:ext cx="2270173" cy="200055"/>
          </a:xfrm>
          <a:prstGeom prst="rect">
            <a:avLst/>
          </a:prstGeom>
          <a:noFill/>
        </p:spPr>
        <p:txBody>
          <a:bodyPr wrap="none" rtlCol="0">
            <a:spAutoFit/>
          </a:bodyPr>
          <a:lstStyle/>
          <a:p>
            <a:r>
              <a:rPr lang="en-US" sz="700" i="1"/>
              <a:t>Source: Bloomberg Barclays U.S. Aggregate Indices</a:t>
            </a:r>
          </a:p>
        </p:txBody>
      </p:sp>
      <p:sp>
        <p:nvSpPr>
          <p:cNvPr id="16" name="TextBox 15">
            <a:extLst>
              <a:ext uri="{FF2B5EF4-FFF2-40B4-BE49-F238E27FC236}">
                <a16:creationId xmlns:a16="http://schemas.microsoft.com/office/drawing/2014/main" id="{0092E4BD-8FF6-4707-A1D0-1B304FBC8BEA}"/>
              </a:ext>
            </a:extLst>
          </p:cNvPr>
          <p:cNvSpPr txBox="1"/>
          <p:nvPr/>
        </p:nvSpPr>
        <p:spPr>
          <a:xfrm>
            <a:off x="7539138" y="6685951"/>
            <a:ext cx="1830950" cy="200055"/>
          </a:xfrm>
          <a:prstGeom prst="rect">
            <a:avLst/>
          </a:prstGeom>
          <a:noFill/>
        </p:spPr>
        <p:txBody>
          <a:bodyPr wrap="none" rtlCol="0">
            <a:spAutoFit/>
          </a:bodyPr>
          <a:lstStyle/>
          <a:p>
            <a:r>
              <a:rPr lang="en-US" sz="700" i="1"/>
              <a:t>Source: Bloomberg Barclays U.S. Indices</a:t>
            </a:r>
          </a:p>
        </p:txBody>
      </p:sp>
      <p:pic>
        <p:nvPicPr>
          <p:cNvPr id="111" name="Picture 110">
            <a:extLst>
              <a:ext uri="{FF2B5EF4-FFF2-40B4-BE49-F238E27FC236}">
                <a16:creationId xmlns:a16="http://schemas.microsoft.com/office/drawing/2014/main" id="{83117B49-DD5C-38F5-31CF-B711192EE619}"/>
              </a:ext>
            </a:extLst>
          </p:cNvPr>
          <p:cNvPicPr>
            <a:picLocks noChangeAspect="1"/>
          </p:cNvPicPr>
          <p:nvPr/>
        </p:nvPicPr>
        <p:blipFill>
          <a:blip r:embed="rId4"/>
          <a:stretch>
            <a:fillRect/>
          </a:stretch>
        </p:blipFill>
        <p:spPr>
          <a:xfrm>
            <a:off x="695325" y="2381362"/>
            <a:ext cx="4333875" cy="2156810"/>
          </a:xfrm>
          <a:prstGeom prst="rect">
            <a:avLst/>
          </a:prstGeom>
        </p:spPr>
      </p:pic>
      <p:pic>
        <p:nvPicPr>
          <p:cNvPr id="179" name="Picture 178">
            <a:extLst>
              <a:ext uri="{FF2B5EF4-FFF2-40B4-BE49-F238E27FC236}">
                <a16:creationId xmlns:a16="http://schemas.microsoft.com/office/drawing/2014/main" id="{DF727B62-EAC8-0A86-88F0-1B6787A05F01}"/>
              </a:ext>
            </a:extLst>
          </p:cNvPr>
          <p:cNvPicPr>
            <a:picLocks noChangeAspect="1"/>
          </p:cNvPicPr>
          <p:nvPr/>
        </p:nvPicPr>
        <p:blipFill>
          <a:blip r:embed="rId5"/>
          <a:stretch>
            <a:fillRect/>
          </a:stretch>
        </p:blipFill>
        <p:spPr>
          <a:xfrm>
            <a:off x="5174512" y="2423884"/>
            <a:ext cx="4033283" cy="1983181"/>
          </a:xfrm>
          <a:prstGeom prst="rect">
            <a:avLst/>
          </a:prstGeom>
        </p:spPr>
      </p:pic>
      <p:pic>
        <p:nvPicPr>
          <p:cNvPr id="219" name="Picture 218">
            <a:extLst>
              <a:ext uri="{FF2B5EF4-FFF2-40B4-BE49-F238E27FC236}">
                <a16:creationId xmlns:a16="http://schemas.microsoft.com/office/drawing/2014/main" id="{C27913F4-99C7-111B-938B-D112FE72CF05}"/>
              </a:ext>
            </a:extLst>
          </p:cNvPr>
          <p:cNvPicPr>
            <a:picLocks noChangeAspect="1"/>
          </p:cNvPicPr>
          <p:nvPr/>
        </p:nvPicPr>
        <p:blipFill>
          <a:blip r:embed="rId6"/>
          <a:stretch>
            <a:fillRect/>
          </a:stretch>
        </p:blipFill>
        <p:spPr>
          <a:xfrm>
            <a:off x="876548" y="5280955"/>
            <a:ext cx="3390652" cy="1472514"/>
          </a:xfrm>
          <a:prstGeom prst="rect">
            <a:avLst/>
          </a:prstGeom>
        </p:spPr>
      </p:pic>
      <p:pic>
        <p:nvPicPr>
          <p:cNvPr id="248" name="Picture 247">
            <a:extLst>
              <a:ext uri="{FF2B5EF4-FFF2-40B4-BE49-F238E27FC236}">
                <a16:creationId xmlns:a16="http://schemas.microsoft.com/office/drawing/2014/main" id="{41F1EA6A-BF1D-2836-1EA2-E6D65C8A2ECD}"/>
              </a:ext>
            </a:extLst>
          </p:cNvPr>
          <p:cNvPicPr>
            <a:picLocks noChangeAspect="1"/>
          </p:cNvPicPr>
          <p:nvPr/>
        </p:nvPicPr>
        <p:blipFill>
          <a:blip r:embed="rId7"/>
          <a:stretch>
            <a:fillRect/>
          </a:stretch>
        </p:blipFill>
        <p:spPr>
          <a:xfrm>
            <a:off x="4387703" y="4987502"/>
            <a:ext cx="4992424" cy="1579972"/>
          </a:xfrm>
          <a:prstGeom prst="rect">
            <a:avLst/>
          </a:prstGeom>
        </p:spPr>
      </p:pic>
      <p:sp>
        <p:nvSpPr>
          <p:cNvPr id="10" name="TextBox 9">
            <a:extLst>
              <a:ext uri="{FF2B5EF4-FFF2-40B4-BE49-F238E27FC236}">
                <a16:creationId xmlns:a16="http://schemas.microsoft.com/office/drawing/2014/main" id="{FB9FFEBB-A966-AD95-3E23-8990C96109AD}"/>
              </a:ext>
            </a:extLst>
          </p:cNvPr>
          <p:cNvSpPr txBox="1"/>
          <p:nvPr/>
        </p:nvSpPr>
        <p:spPr>
          <a:xfrm>
            <a:off x="3195935" y="5846022"/>
            <a:ext cx="294652" cy="124717"/>
          </a:xfrm>
          <a:prstGeom prst="rect">
            <a:avLst/>
          </a:prstGeom>
          <a:noFill/>
        </p:spPr>
        <p:txBody>
          <a:bodyPr wrap="square" lIns="0" tIns="0" rIns="0" bIns="0" rtlCol="0">
            <a:noAutofit/>
          </a:bodyPr>
          <a:lstStyle/>
          <a:p>
            <a:r>
              <a:rPr lang="en-US" sz="800" dirty="0"/>
              <a:t>2.1%</a:t>
            </a:r>
          </a:p>
        </p:txBody>
      </p:sp>
      <p:sp>
        <p:nvSpPr>
          <p:cNvPr id="12" name="TextBox 11">
            <a:extLst>
              <a:ext uri="{FF2B5EF4-FFF2-40B4-BE49-F238E27FC236}">
                <a16:creationId xmlns:a16="http://schemas.microsoft.com/office/drawing/2014/main" id="{A02C2630-B135-2F7D-F2DB-F7EDFE9B5017}"/>
              </a:ext>
            </a:extLst>
          </p:cNvPr>
          <p:cNvSpPr txBox="1"/>
          <p:nvPr/>
        </p:nvSpPr>
        <p:spPr>
          <a:xfrm>
            <a:off x="3521612" y="5649781"/>
            <a:ext cx="294652" cy="124717"/>
          </a:xfrm>
          <a:prstGeom prst="rect">
            <a:avLst/>
          </a:prstGeom>
          <a:noFill/>
        </p:spPr>
        <p:txBody>
          <a:bodyPr wrap="square" lIns="0" tIns="0" rIns="0" bIns="0" rtlCol="0">
            <a:noAutofit/>
          </a:bodyPr>
          <a:lstStyle/>
          <a:p>
            <a:r>
              <a:rPr lang="en-US" sz="800" dirty="0"/>
              <a:t>2.4%</a:t>
            </a:r>
          </a:p>
        </p:txBody>
      </p:sp>
      <p:sp>
        <p:nvSpPr>
          <p:cNvPr id="14" name="TextBox 13">
            <a:extLst>
              <a:ext uri="{FF2B5EF4-FFF2-40B4-BE49-F238E27FC236}">
                <a16:creationId xmlns:a16="http://schemas.microsoft.com/office/drawing/2014/main" id="{F15B6841-A0D1-F6AE-06D8-2A431BF07F03}"/>
              </a:ext>
            </a:extLst>
          </p:cNvPr>
          <p:cNvSpPr txBox="1"/>
          <p:nvPr/>
        </p:nvSpPr>
        <p:spPr>
          <a:xfrm>
            <a:off x="3634346" y="5457715"/>
            <a:ext cx="294652" cy="124717"/>
          </a:xfrm>
          <a:prstGeom prst="rect">
            <a:avLst/>
          </a:prstGeom>
          <a:noFill/>
        </p:spPr>
        <p:txBody>
          <a:bodyPr wrap="square" lIns="0" tIns="0" rIns="0" bIns="0" rtlCol="0">
            <a:noAutofit/>
          </a:bodyPr>
          <a:lstStyle/>
          <a:p>
            <a:r>
              <a:rPr lang="en-US" sz="800" dirty="0"/>
              <a:t>2.5%</a:t>
            </a:r>
          </a:p>
        </p:txBody>
      </p:sp>
      <p:sp>
        <p:nvSpPr>
          <p:cNvPr id="15" name="TextBox 14">
            <a:extLst>
              <a:ext uri="{FF2B5EF4-FFF2-40B4-BE49-F238E27FC236}">
                <a16:creationId xmlns:a16="http://schemas.microsoft.com/office/drawing/2014/main" id="{A973F7B7-2DE5-F5DE-943A-B35A17C98084}"/>
              </a:ext>
            </a:extLst>
          </p:cNvPr>
          <p:cNvSpPr txBox="1"/>
          <p:nvPr/>
        </p:nvSpPr>
        <p:spPr>
          <a:xfrm>
            <a:off x="3692801" y="5257298"/>
            <a:ext cx="294652" cy="124717"/>
          </a:xfrm>
          <a:prstGeom prst="rect">
            <a:avLst/>
          </a:prstGeom>
          <a:noFill/>
        </p:spPr>
        <p:txBody>
          <a:bodyPr wrap="square" lIns="0" tIns="0" rIns="0" bIns="0" rtlCol="0">
            <a:noAutofit/>
          </a:bodyPr>
          <a:lstStyle/>
          <a:p>
            <a:r>
              <a:rPr lang="en-US" sz="800" dirty="0"/>
              <a:t>2.6%</a:t>
            </a:r>
          </a:p>
        </p:txBody>
      </p:sp>
    </p:spTree>
    <p:extLst>
      <p:ext uri="{BB962C8B-B14F-4D97-AF65-F5344CB8AC3E}">
        <p14:creationId xmlns:p14="http://schemas.microsoft.com/office/powerpoint/2010/main" val="1475105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Q3 2025 Market Kaleidoscope</a:t>
            </a:r>
          </a:p>
        </p:txBody>
      </p:sp>
      <p:sp>
        <p:nvSpPr>
          <p:cNvPr id="6" name="Text Placeholder 5">
            <a:extLst>
              <a:ext uri="{FF2B5EF4-FFF2-40B4-BE49-F238E27FC236}">
                <a16:creationId xmlns:a16="http://schemas.microsoft.com/office/drawing/2014/main" id="{EF7A108D-AE31-AC56-3A95-226385F042B8}"/>
              </a:ext>
            </a:extLst>
          </p:cNvPr>
          <p:cNvSpPr>
            <a:spLocks noGrp="1"/>
          </p:cNvSpPr>
          <p:nvPr>
            <p:ph type="body" sz="quarter" idx="13"/>
          </p:nvPr>
        </p:nvSpPr>
        <p:spPr/>
        <p:txBody>
          <a:bodyPr/>
          <a:lstStyle/>
          <a:p>
            <a:endParaRPr lang="en-US"/>
          </a:p>
        </p:txBody>
      </p:sp>
      <p:sp>
        <p:nvSpPr>
          <p:cNvPr id="4" name="TextBox 3">
            <a:extLst>
              <a:ext uri="{FF2B5EF4-FFF2-40B4-BE49-F238E27FC236}">
                <a16:creationId xmlns:a16="http://schemas.microsoft.com/office/drawing/2014/main" id="{3A0A1AD8-7E3E-4FD1-B1D9-10974A547B9A}"/>
              </a:ext>
            </a:extLst>
          </p:cNvPr>
          <p:cNvSpPr txBox="1"/>
          <p:nvPr/>
        </p:nvSpPr>
        <p:spPr>
          <a:xfrm>
            <a:off x="688312" y="1246909"/>
            <a:ext cx="8686800" cy="261610"/>
          </a:xfrm>
          <a:prstGeom prst="rect">
            <a:avLst/>
          </a:prstGeom>
          <a:solidFill>
            <a:srgbClr val="858F98"/>
          </a:solidFill>
        </p:spPr>
        <p:txBody>
          <a:bodyPr wrap="square" rtlCol="0">
            <a:spAutoFit/>
          </a:bodyPr>
          <a:lstStyle/>
          <a:p>
            <a:r>
              <a:rPr lang="en-US" sz="1100" b="1">
                <a:solidFill>
                  <a:schemeClr val="bg1"/>
                </a:solidFill>
              </a:rPr>
              <a:t>ASSET CLASS RETURNS</a:t>
            </a:r>
          </a:p>
        </p:txBody>
      </p:sp>
      <p:sp>
        <p:nvSpPr>
          <p:cNvPr id="5" name="TextBox 4">
            <a:extLst>
              <a:ext uri="{FF2B5EF4-FFF2-40B4-BE49-F238E27FC236}">
                <a16:creationId xmlns:a16="http://schemas.microsoft.com/office/drawing/2014/main" id="{6808BF79-9557-4388-998C-5CFABE7A64BD}"/>
              </a:ext>
            </a:extLst>
          </p:cNvPr>
          <p:cNvSpPr txBox="1"/>
          <p:nvPr/>
        </p:nvSpPr>
        <p:spPr>
          <a:xfrm>
            <a:off x="688312" y="1521229"/>
            <a:ext cx="8681776" cy="230832"/>
          </a:xfrm>
          <a:prstGeom prst="rect">
            <a:avLst/>
          </a:prstGeom>
          <a:noFill/>
        </p:spPr>
        <p:txBody>
          <a:bodyPr wrap="square" rtlCol="0">
            <a:spAutoFit/>
          </a:bodyPr>
          <a:lstStyle/>
          <a:p>
            <a:r>
              <a:rPr lang="en-US" sz="900">
                <a:solidFill>
                  <a:schemeClr val="tx1">
                    <a:lumMod val="50000"/>
                  </a:schemeClr>
                </a:solidFill>
              </a:rPr>
              <a:t>The following chart exhibits the volatility of asset class returns from year to year by ranking indices in order of performance, highlighting the importance of diversification.</a:t>
            </a:r>
          </a:p>
        </p:txBody>
      </p:sp>
      <p:pic>
        <p:nvPicPr>
          <p:cNvPr id="8" name="Picture 7">
            <a:extLst>
              <a:ext uri="{FF2B5EF4-FFF2-40B4-BE49-F238E27FC236}">
                <a16:creationId xmlns:a16="http://schemas.microsoft.com/office/drawing/2014/main" id="{B9DEBD36-C0D8-4AF3-B51A-B67AF2F55FF3}"/>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659648" y="6107689"/>
            <a:ext cx="8996796" cy="859128"/>
          </a:xfrm>
          <a:prstGeom prst="rect">
            <a:avLst/>
          </a:prstGeom>
        </p:spPr>
      </p:pic>
      <p:pic>
        <p:nvPicPr>
          <p:cNvPr id="66" name="Picture 65">
            <a:extLst>
              <a:ext uri="{FF2B5EF4-FFF2-40B4-BE49-F238E27FC236}">
                <a16:creationId xmlns:a16="http://schemas.microsoft.com/office/drawing/2014/main" id="{E64EB29C-5196-9882-36AC-747189083D9A}"/>
              </a:ext>
            </a:extLst>
          </p:cNvPr>
          <p:cNvPicPr>
            <a:picLocks noChangeAspect="1"/>
          </p:cNvPicPr>
          <p:nvPr/>
        </p:nvPicPr>
        <p:blipFill>
          <a:blip r:embed="rId3"/>
          <a:stretch>
            <a:fillRect/>
          </a:stretch>
        </p:blipFill>
        <p:spPr>
          <a:xfrm>
            <a:off x="695325" y="1748601"/>
            <a:ext cx="8703427" cy="4304869"/>
          </a:xfrm>
          <a:prstGeom prst="rect">
            <a:avLst/>
          </a:prstGeom>
        </p:spPr>
      </p:pic>
    </p:spTree>
    <p:extLst>
      <p:ext uri="{BB962C8B-B14F-4D97-AF65-F5344CB8AC3E}">
        <p14:creationId xmlns:p14="http://schemas.microsoft.com/office/powerpoint/2010/main" val="281111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Q3 2025 Market Review – Chart of the Quarter</a:t>
            </a:r>
          </a:p>
        </p:txBody>
      </p:sp>
      <p:sp>
        <p:nvSpPr>
          <p:cNvPr id="7" name="Text Placeholder 6">
            <a:extLst>
              <a:ext uri="{FF2B5EF4-FFF2-40B4-BE49-F238E27FC236}">
                <a16:creationId xmlns:a16="http://schemas.microsoft.com/office/drawing/2014/main" id="{819722FE-6DC7-1876-FAA6-34B439B1A97B}"/>
              </a:ext>
            </a:extLst>
          </p:cNvPr>
          <p:cNvSpPr>
            <a:spLocks noGrp="1"/>
          </p:cNvSpPr>
          <p:nvPr>
            <p:ph type="body" sz="quarter" idx="13"/>
          </p:nvPr>
        </p:nvSpPr>
        <p:spPr/>
        <p:txBody>
          <a:bodyPr/>
          <a:lstStyle/>
          <a:p>
            <a:endParaRPr lang="en-US"/>
          </a:p>
        </p:txBody>
      </p:sp>
      <p:sp>
        <p:nvSpPr>
          <p:cNvPr id="2" name="Rectangle 1">
            <a:extLst>
              <a:ext uri="{FF2B5EF4-FFF2-40B4-BE49-F238E27FC236}">
                <a16:creationId xmlns:a16="http://schemas.microsoft.com/office/drawing/2014/main" id="{AEB64D89-9E96-401E-B72F-544172191350}"/>
              </a:ext>
            </a:extLst>
          </p:cNvPr>
          <p:cNvSpPr/>
          <p:nvPr/>
        </p:nvSpPr>
        <p:spPr>
          <a:xfrm>
            <a:off x="683288" y="1298293"/>
            <a:ext cx="8681776" cy="369332"/>
          </a:xfrm>
          <a:prstGeom prst="rect">
            <a:avLst/>
          </a:prstGeom>
          <a:noFill/>
        </p:spPr>
        <p:txBody>
          <a:bodyPr wrap="square">
            <a:spAutoFit/>
          </a:bodyPr>
          <a:lstStyle/>
          <a:p>
            <a:r>
              <a:rPr lang="en-US" sz="1800" b="1" dirty="0"/>
              <a:t>Soaring Stock Market</a:t>
            </a:r>
            <a:endParaRPr lang="en-US" sz="1800" dirty="0"/>
          </a:p>
        </p:txBody>
      </p:sp>
      <p:sp>
        <p:nvSpPr>
          <p:cNvPr id="11" name="TextBox 10">
            <a:extLst>
              <a:ext uri="{FF2B5EF4-FFF2-40B4-BE49-F238E27FC236}">
                <a16:creationId xmlns:a16="http://schemas.microsoft.com/office/drawing/2014/main" id="{1BF99370-3590-4370-B8CF-6ED2C83AF1D0}"/>
              </a:ext>
            </a:extLst>
          </p:cNvPr>
          <p:cNvSpPr txBox="1"/>
          <p:nvPr/>
        </p:nvSpPr>
        <p:spPr>
          <a:xfrm>
            <a:off x="688307" y="6354726"/>
            <a:ext cx="8686800" cy="523220"/>
          </a:xfrm>
          <a:prstGeom prst="rect">
            <a:avLst/>
          </a:prstGeom>
          <a:noFill/>
        </p:spPr>
        <p:txBody>
          <a:bodyPr wrap="square" rtlCol="0" anchor="b">
            <a:spAutoFit/>
          </a:bodyPr>
          <a:lstStyle/>
          <a:p>
            <a:r>
              <a:rPr lang="en-US" sz="700" dirty="0"/>
              <a:t>Source: FactSet, Federal Reserve, Refinitiv </a:t>
            </a:r>
            <a:r>
              <a:rPr lang="en-US" sz="700" dirty="0" err="1"/>
              <a:t>Datastream</a:t>
            </a:r>
            <a:r>
              <a:rPr lang="en-US" sz="700" dirty="0"/>
              <a:t>, Standard &amp; Poor’s, J.P. Morgan Asset Management.</a:t>
            </a:r>
          </a:p>
          <a:p>
            <a:r>
              <a:rPr lang="en-US" sz="700" dirty="0"/>
              <a:t>Dividend yield is calculated as consensus analyst estimates of dividends in the next 12 months, provided by FactSet, divided by the most recent S&amp;P 500 index price. Forward P/E ratio is the most recent S&amp;P 500 index price divided by consensus estimates for earnings in the next 12 months, provided by IBES since January 1997 and FactSet since January 2022. Returns are cumulative and do not include the reinvestment of dividends. </a:t>
            </a:r>
            <a:r>
              <a:rPr lang="en-US" sz="700" i="1" dirty="0"/>
              <a:t>Guide to the Markets – U.S. </a:t>
            </a:r>
            <a:r>
              <a:rPr lang="en-US" sz="700" dirty="0"/>
              <a:t>Data are as of September 30, 2025.</a:t>
            </a:r>
            <a:endParaRPr lang="en-US" sz="600" dirty="0"/>
          </a:p>
        </p:txBody>
      </p:sp>
      <p:sp>
        <p:nvSpPr>
          <p:cNvPr id="3" name="TextBox 2">
            <a:extLst>
              <a:ext uri="{FF2B5EF4-FFF2-40B4-BE49-F238E27FC236}">
                <a16:creationId xmlns:a16="http://schemas.microsoft.com/office/drawing/2014/main" id="{34472D2D-737E-BD34-C90E-CB07D0EA5DF9}"/>
              </a:ext>
            </a:extLst>
          </p:cNvPr>
          <p:cNvSpPr txBox="1"/>
          <p:nvPr/>
        </p:nvSpPr>
        <p:spPr>
          <a:xfrm>
            <a:off x="683288" y="1667625"/>
            <a:ext cx="8681776" cy="1169551"/>
          </a:xfrm>
          <a:prstGeom prst="rect">
            <a:avLst/>
          </a:prstGeom>
          <a:noFill/>
        </p:spPr>
        <p:txBody>
          <a:bodyPr wrap="square" rtlCol="0">
            <a:spAutoFit/>
          </a:bodyPr>
          <a:lstStyle/>
          <a:p>
            <a:r>
              <a:rPr lang="en-US" sz="1000" dirty="0"/>
              <a:t>Over the third quarter, the S&amp;P 500 Index continued to move higher as the stock market reached all time highs in September. Since the beginning of the year, the index has hit 28 new daily all time highs. In the period since October 2022, after inflationary pressures had caused a sharp decline in the markets, the index has rebounded 87%. As seen in the chart below, the S&amp;P 500 is also trading at about 23 times forward earnings which is above the valuation of the market at the start of 2022 and just shy of the 25 times the market was trading at prior to the tech bubble collapse of the early 2000s. While the elevated valuation isn't necessarily an indicator of immediate trouble, valuation has been a fairly good indicator of subsequent market returns looking over longer periods. This serves as a good reminder for investors to continue to maintain a diversified asset allocation as market euphoria can end abruptly as it did recently in 2020 and 2022.</a:t>
            </a:r>
          </a:p>
        </p:txBody>
      </p:sp>
      <p:pic>
        <p:nvPicPr>
          <p:cNvPr id="12" name="Picture 11" descr="A graph with numbers and a line&#10;&#10;AI-generated content may be incorrect.">
            <a:extLst>
              <a:ext uri="{FF2B5EF4-FFF2-40B4-BE49-F238E27FC236}">
                <a16:creationId xmlns:a16="http://schemas.microsoft.com/office/drawing/2014/main" id="{B405B4C6-4DAD-BE94-AD59-BD607796F793}"/>
              </a:ext>
            </a:extLst>
          </p:cNvPr>
          <p:cNvPicPr>
            <a:picLocks noChangeAspect="1"/>
          </p:cNvPicPr>
          <p:nvPr/>
        </p:nvPicPr>
        <p:blipFill>
          <a:blip r:embed="rId2"/>
          <a:stretch>
            <a:fillRect/>
          </a:stretch>
        </p:blipFill>
        <p:spPr>
          <a:xfrm>
            <a:off x="2219763" y="2837176"/>
            <a:ext cx="5623888" cy="3240946"/>
          </a:xfrm>
          <a:prstGeom prst="rect">
            <a:avLst/>
          </a:prstGeom>
        </p:spPr>
      </p:pic>
    </p:spTree>
    <p:extLst>
      <p:ext uri="{BB962C8B-B14F-4D97-AF65-F5344CB8AC3E}">
        <p14:creationId xmlns:p14="http://schemas.microsoft.com/office/powerpoint/2010/main" val="4000121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Q3 2025 Disclosures</a:t>
            </a:r>
          </a:p>
        </p:txBody>
      </p:sp>
      <p:sp>
        <p:nvSpPr>
          <p:cNvPr id="3" name="Text Placeholder 2">
            <a:extLst>
              <a:ext uri="{FF2B5EF4-FFF2-40B4-BE49-F238E27FC236}">
                <a16:creationId xmlns:a16="http://schemas.microsoft.com/office/drawing/2014/main" id="{F2CB116A-AA9B-2898-C187-DB560C203C61}"/>
              </a:ext>
            </a:extLst>
          </p:cNvPr>
          <p:cNvSpPr>
            <a:spLocks noGrp="1"/>
          </p:cNvSpPr>
          <p:nvPr>
            <p:ph type="body" sz="quarter" idx="13"/>
          </p:nvPr>
        </p:nvSpPr>
        <p:spPr/>
        <p:txBody>
          <a:bodyPr/>
          <a:lstStyle/>
          <a:p>
            <a:endParaRPr lang="en-US"/>
          </a:p>
        </p:txBody>
      </p:sp>
      <p:sp>
        <p:nvSpPr>
          <p:cNvPr id="7" name="Content Placeholder 6"/>
          <p:cNvSpPr txBox="1">
            <a:spLocks/>
          </p:cNvSpPr>
          <p:nvPr/>
        </p:nvSpPr>
        <p:spPr>
          <a:xfrm>
            <a:off x="685800" y="1371600"/>
            <a:ext cx="8686800" cy="5240338"/>
          </a:xfrm>
          <a:prstGeom prst="rect">
            <a:avLst/>
          </a:prstGeom>
        </p:spPr>
        <p:txBody>
          <a:bodyPr/>
          <a:lstStyle>
            <a:lvl1pPr marL="259089" indent="-259089" algn="l" defTabSz="518176" rtl="0" eaLnBrk="1" latinLnBrk="0" hangingPunct="1">
              <a:spcBef>
                <a:spcPct val="20000"/>
              </a:spcBef>
              <a:buFont typeface="Arial"/>
              <a:buChar char="•"/>
              <a:tabLst/>
              <a:defRPr sz="2266" kern="1200">
                <a:solidFill>
                  <a:schemeClr val="tx1"/>
                </a:solidFill>
                <a:latin typeface="Arial"/>
                <a:ea typeface="+mn-ea"/>
                <a:cs typeface="Arial"/>
              </a:defRPr>
            </a:lvl1pPr>
            <a:lvl2pPr marL="842037" indent="-323861" algn="l" defTabSz="518176" rtl="0" eaLnBrk="1" latinLnBrk="0" hangingPunct="1">
              <a:spcBef>
                <a:spcPct val="20000"/>
              </a:spcBef>
              <a:buFont typeface="Arial"/>
              <a:buChar char="–"/>
              <a:defRPr sz="2040" kern="1200">
                <a:solidFill>
                  <a:schemeClr val="tx1"/>
                </a:solidFill>
                <a:latin typeface="Arial"/>
                <a:ea typeface="+mn-ea"/>
                <a:cs typeface="Arial"/>
              </a:defRPr>
            </a:lvl2pPr>
            <a:lvl3pPr marL="1295440" indent="-259089" algn="l" defTabSz="518176" rtl="0" eaLnBrk="1" latinLnBrk="0" hangingPunct="1">
              <a:spcBef>
                <a:spcPct val="20000"/>
              </a:spcBef>
              <a:buFont typeface="Arial"/>
              <a:buChar char="•"/>
              <a:defRPr sz="1814" kern="1200">
                <a:solidFill>
                  <a:schemeClr val="tx1"/>
                </a:solidFill>
                <a:latin typeface="Arial"/>
                <a:ea typeface="+mn-ea"/>
                <a:cs typeface="Arial"/>
              </a:defRPr>
            </a:lvl3pPr>
            <a:lvl4pPr marL="1813616" indent="-259089" algn="l" defTabSz="518176" rtl="0" eaLnBrk="1" latinLnBrk="0" hangingPunct="1">
              <a:spcBef>
                <a:spcPct val="20000"/>
              </a:spcBef>
              <a:buFont typeface="Arial"/>
              <a:buChar char="–"/>
              <a:defRPr sz="1586" kern="1200">
                <a:solidFill>
                  <a:schemeClr val="tx1"/>
                </a:solidFill>
                <a:latin typeface="Arial"/>
                <a:ea typeface="+mn-ea"/>
                <a:cs typeface="Arial"/>
              </a:defRPr>
            </a:lvl4pPr>
            <a:lvl5pPr marL="2331793" indent="-259089" algn="l" defTabSz="518176" rtl="0" eaLnBrk="1" latinLnBrk="0" hangingPunct="1">
              <a:spcBef>
                <a:spcPct val="20000"/>
              </a:spcBef>
              <a:buFont typeface="Arial"/>
              <a:buChar char="»"/>
              <a:defRPr sz="1586" kern="1200">
                <a:solidFill>
                  <a:srgbClr val="3C4652"/>
                </a:solidFill>
                <a:latin typeface="Arial"/>
                <a:ea typeface="+mn-ea"/>
                <a:cs typeface="Arial"/>
              </a:defRPr>
            </a:lvl5pPr>
            <a:lvl6pPr marL="2849969" indent="-259089" algn="l" defTabSz="518176" rtl="0" eaLnBrk="1" latinLnBrk="0" hangingPunct="1">
              <a:spcBef>
                <a:spcPct val="20000"/>
              </a:spcBef>
              <a:buFont typeface="Arial"/>
              <a:buChar char="•"/>
              <a:defRPr sz="2266" kern="1200">
                <a:solidFill>
                  <a:schemeClr val="tx1"/>
                </a:solidFill>
                <a:latin typeface="+mn-lt"/>
                <a:ea typeface="+mn-ea"/>
                <a:cs typeface="+mn-cs"/>
              </a:defRPr>
            </a:lvl6pPr>
            <a:lvl7pPr marL="3368145" indent="-259089" algn="l" defTabSz="518176" rtl="0" eaLnBrk="1" latinLnBrk="0" hangingPunct="1">
              <a:spcBef>
                <a:spcPct val="20000"/>
              </a:spcBef>
              <a:buFont typeface="Arial"/>
              <a:buChar char="•"/>
              <a:defRPr sz="2266" kern="1200">
                <a:solidFill>
                  <a:schemeClr val="tx1"/>
                </a:solidFill>
                <a:latin typeface="+mn-lt"/>
                <a:ea typeface="+mn-ea"/>
                <a:cs typeface="+mn-cs"/>
              </a:defRPr>
            </a:lvl7pPr>
            <a:lvl8pPr marL="3886321" indent="-259089" algn="l" defTabSz="518176" rtl="0" eaLnBrk="1" latinLnBrk="0" hangingPunct="1">
              <a:spcBef>
                <a:spcPct val="20000"/>
              </a:spcBef>
              <a:buFont typeface="Arial"/>
              <a:buChar char="•"/>
              <a:defRPr sz="2266" kern="1200">
                <a:solidFill>
                  <a:schemeClr val="tx1"/>
                </a:solidFill>
                <a:latin typeface="+mn-lt"/>
                <a:ea typeface="+mn-ea"/>
                <a:cs typeface="+mn-cs"/>
              </a:defRPr>
            </a:lvl8pPr>
            <a:lvl9pPr marL="4404498" indent="-259089" algn="l" defTabSz="518176" rtl="0" eaLnBrk="1" latinLnBrk="0" hangingPunct="1">
              <a:spcBef>
                <a:spcPct val="20000"/>
              </a:spcBef>
              <a:buFont typeface="Arial"/>
              <a:buChar char="•"/>
              <a:defRPr sz="2266" kern="1200">
                <a:solidFill>
                  <a:schemeClr val="tx1"/>
                </a:solidFill>
                <a:latin typeface="+mn-lt"/>
                <a:ea typeface="+mn-ea"/>
                <a:cs typeface="+mn-cs"/>
              </a:defRPr>
            </a:lvl9pPr>
          </a:lstStyle>
          <a:p>
            <a:pPr marL="0" marR="0" lvl="0" indent="0" algn="l" defTabSz="518176" rtl="0" eaLnBrk="1" fontAlgn="auto" latinLnBrk="0" hangingPunct="1">
              <a:lnSpc>
                <a:spcPct val="100000"/>
              </a:lnSpc>
              <a:spcBef>
                <a:spcPct val="20000"/>
              </a:spcBef>
              <a:spcAft>
                <a:spcPts val="0"/>
              </a:spcAft>
              <a:buClrTx/>
              <a:buSzTx/>
              <a:buFont typeface="Arial"/>
              <a:buNone/>
              <a:tabLst/>
              <a:defRPr/>
            </a:pPr>
            <a:endParaRPr kumimoji="0" lang="en-US" sz="2266" b="0" i="0" u="none" strike="noStrike" kern="1200" cap="none" spc="0" normalizeH="0" baseline="0" noProof="0">
              <a:ln>
                <a:noFill/>
              </a:ln>
              <a:solidFill>
                <a:srgbClr val="231F20"/>
              </a:solidFill>
              <a:effectLst/>
              <a:uLnTx/>
              <a:uFillTx/>
              <a:latin typeface="Arial"/>
              <a:ea typeface="+mn-ea"/>
              <a:cs typeface="Arial"/>
            </a:endParaRPr>
          </a:p>
        </p:txBody>
      </p:sp>
      <p:sp>
        <p:nvSpPr>
          <p:cNvPr id="16" name="Content Placeholder 8"/>
          <p:cNvSpPr txBox="1">
            <a:spLocks/>
          </p:cNvSpPr>
          <p:nvPr/>
        </p:nvSpPr>
        <p:spPr>
          <a:xfrm>
            <a:off x="5150171" y="1378633"/>
            <a:ext cx="4211318" cy="5432070"/>
          </a:xfrm>
          <a:prstGeom prst="rect">
            <a:avLst/>
          </a:prstGeom>
        </p:spPr>
        <p:txBody>
          <a:bodyPr vert="horz" lIns="91440" tIns="45720" rIns="91440" bIns="45720" rtlCol="0">
            <a:normAutofit/>
          </a:bodyPr>
          <a:lstStyle>
            <a:lvl1pPr marL="259076" indent="-259076" algn="l" defTabSz="518151" rtl="0" eaLnBrk="1" latinLnBrk="0" hangingPunct="1">
              <a:spcBef>
                <a:spcPct val="20000"/>
              </a:spcBef>
              <a:buFont typeface="Arial"/>
              <a:buChar char="•"/>
              <a:tabLst/>
              <a:defRPr sz="2266" kern="1200">
                <a:solidFill>
                  <a:schemeClr val="tx1"/>
                </a:solidFill>
                <a:latin typeface="Arial"/>
                <a:ea typeface="+mn-ea"/>
                <a:cs typeface="Arial"/>
              </a:defRPr>
            </a:lvl1pPr>
            <a:lvl2pPr marL="841996" indent="-323846" algn="l" defTabSz="518151" rtl="0" eaLnBrk="1" latinLnBrk="0" hangingPunct="1">
              <a:spcBef>
                <a:spcPct val="20000"/>
              </a:spcBef>
              <a:buFont typeface="Arial"/>
              <a:buChar char="–"/>
              <a:defRPr sz="2040" kern="1200">
                <a:solidFill>
                  <a:schemeClr val="tx1"/>
                </a:solidFill>
                <a:latin typeface="Arial"/>
                <a:ea typeface="+mn-ea"/>
                <a:cs typeface="Arial"/>
              </a:defRPr>
            </a:lvl2pPr>
            <a:lvl3pPr marL="1295377" indent="-259076" algn="l" defTabSz="518151" rtl="0" eaLnBrk="1" latinLnBrk="0" hangingPunct="1">
              <a:spcBef>
                <a:spcPct val="20000"/>
              </a:spcBef>
              <a:buFont typeface="Arial"/>
              <a:buChar char="•"/>
              <a:defRPr sz="1814" kern="1200">
                <a:solidFill>
                  <a:schemeClr val="tx1"/>
                </a:solidFill>
                <a:latin typeface="Arial"/>
                <a:ea typeface="+mn-ea"/>
                <a:cs typeface="Arial"/>
              </a:defRPr>
            </a:lvl3pPr>
            <a:lvl4pPr marL="1813527" indent="-259076" algn="l" defTabSz="518151" rtl="0" eaLnBrk="1" latinLnBrk="0" hangingPunct="1">
              <a:spcBef>
                <a:spcPct val="20000"/>
              </a:spcBef>
              <a:buFont typeface="Arial"/>
              <a:buChar char="–"/>
              <a:defRPr sz="1586" kern="1200">
                <a:solidFill>
                  <a:schemeClr val="tx1"/>
                </a:solidFill>
                <a:latin typeface="Arial"/>
                <a:ea typeface="+mn-ea"/>
                <a:cs typeface="Arial"/>
              </a:defRPr>
            </a:lvl4pPr>
            <a:lvl5pPr marL="2331679" indent="-259076" algn="l" defTabSz="518151" rtl="0" eaLnBrk="1" latinLnBrk="0" hangingPunct="1">
              <a:spcBef>
                <a:spcPct val="20000"/>
              </a:spcBef>
              <a:buFont typeface="Arial"/>
              <a:buChar char="»"/>
              <a:defRPr sz="1586" kern="1200">
                <a:solidFill>
                  <a:srgbClr val="3C4652"/>
                </a:solidFill>
                <a:latin typeface="Arial"/>
                <a:ea typeface="+mn-ea"/>
                <a:cs typeface="Arial"/>
              </a:defRPr>
            </a:lvl5pPr>
            <a:lvl6pPr marL="2849830" indent="-259076" algn="l" defTabSz="518151" rtl="0" eaLnBrk="1" latinLnBrk="0" hangingPunct="1">
              <a:spcBef>
                <a:spcPct val="20000"/>
              </a:spcBef>
              <a:buFont typeface="Arial"/>
              <a:buChar char="•"/>
              <a:defRPr sz="2266" kern="1200">
                <a:solidFill>
                  <a:schemeClr val="tx1"/>
                </a:solidFill>
                <a:latin typeface="+mn-lt"/>
                <a:ea typeface="+mn-ea"/>
                <a:cs typeface="+mn-cs"/>
              </a:defRPr>
            </a:lvl6pPr>
            <a:lvl7pPr marL="3367980" indent="-259076" algn="l" defTabSz="518151" rtl="0" eaLnBrk="1" latinLnBrk="0" hangingPunct="1">
              <a:spcBef>
                <a:spcPct val="20000"/>
              </a:spcBef>
              <a:buFont typeface="Arial"/>
              <a:buChar char="•"/>
              <a:defRPr sz="2266" kern="1200">
                <a:solidFill>
                  <a:schemeClr val="tx1"/>
                </a:solidFill>
                <a:latin typeface="+mn-lt"/>
                <a:ea typeface="+mn-ea"/>
                <a:cs typeface="+mn-cs"/>
              </a:defRPr>
            </a:lvl7pPr>
            <a:lvl8pPr marL="3886131" indent="-259076" algn="l" defTabSz="518151" rtl="0" eaLnBrk="1" latinLnBrk="0" hangingPunct="1">
              <a:spcBef>
                <a:spcPct val="20000"/>
              </a:spcBef>
              <a:buFont typeface="Arial"/>
              <a:buChar char="•"/>
              <a:defRPr sz="2266" kern="1200">
                <a:solidFill>
                  <a:schemeClr val="tx1"/>
                </a:solidFill>
                <a:latin typeface="+mn-lt"/>
                <a:ea typeface="+mn-ea"/>
                <a:cs typeface="+mn-cs"/>
              </a:defRPr>
            </a:lvl8pPr>
            <a:lvl9pPr marL="4404283" indent="-259076" algn="l" defTabSz="518151" rtl="0" eaLnBrk="1" latinLnBrk="0" hangingPunct="1">
              <a:spcBef>
                <a:spcPct val="20000"/>
              </a:spcBef>
              <a:buFont typeface="Arial"/>
              <a:buChar char="•"/>
              <a:defRPr sz="2266" kern="1200">
                <a:solidFill>
                  <a:schemeClr val="tx1"/>
                </a:solidFill>
                <a:latin typeface="+mn-lt"/>
                <a:ea typeface="+mn-ea"/>
                <a:cs typeface="+mn-cs"/>
              </a:defRPr>
            </a:lvl9pPr>
          </a:lstStyle>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FI EAFE International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which serves as a benchmark for developed international country fixed income performance.</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Index </a:t>
            </a:r>
            <a:r>
              <a:rPr kumimoji="0" lang="en-US" sz="750" b="0" i="0" u="none" strike="noStrike" kern="1200" cap="none" spc="0" normalizeH="0" baseline="0" noProof="0">
                <a:ln>
                  <a:noFill/>
                </a:ln>
                <a:solidFill>
                  <a:srgbClr val="231F20"/>
                </a:solidFill>
                <a:effectLst/>
                <a:uLnTx/>
                <a:uFillTx/>
                <a:latin typeface="Arial"/>
                <a:ea typeface="+mn-ea"/>
                <a:cs typeface="Arial"/>
              </a:rPr>
              <a:t>is listed for foreign stock funds (EAFE refers to Europe, Australia and Far East). Widely accepted as a benchmark for international stock performance, it is an aggregate of 21 individual country indexes.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Large Value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large cap value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Large Growth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large cap growth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Mid Value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mid cap value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Mid Growth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mid cap growth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Small Value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small cap value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EAFE Small Growth </a:t>
            </a:r>
            <a:r>
              <a:rPr kumimoji="0" lang="en-US" sz="750" b="0" i="0" u="none" strike="noStrike" kern="1200" cap="none" spc="0" normalizeH="0" baseline="0" noProof="0">
                <a:ln>
                  <a:noFill/>
                </a:ln>
                <a:solidFill>
                  <a:srgbClr val="231F20"/>
                </a:solidFill>
                <a:effectLst/>
                <a:uLnTx/>
                <a:uFillTx/>
                <a:latin typeface="Arial"/>
                <a:ea typeface="+mn-ea"/>
                <a:cs typeface="Arial"/>
              </a:rPr>
              <a:t>represents the small cap growth stocks within the MSCI EAFE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EM (Emerging Markets) Index </a:t>
            </a:r>
            <a:r>
              <a:rPr kumimoji="0" lang="en-US" sz="750" b="0" i="0" u="none" strike="noStrike" kern="1200" cap="none" spc="0" normalizeH="0" baseline="0" noProof="0">
                <a:ln>
                  <a:noFill/>
                </a:ln>
                <a:solidFill>
                  <a:srgbClr val="231F20"/>
                </a:solidFill>
                <a:effectLst/>
                <a:uLnTx/>
                <a:uFillTx/>
                <a:latin typeface="Arial"/>
                <a:ea typeface="+mn-ea"/>
                <a:cs typeface="Arial"/>
              </a:rPr>
              <a:t>serves as a benchmark for each emerging country. The average size of these companies is (U.S.) $400 million, as compared with $300 billion for those companies in the World index.</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World Index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that serves as a benchmark for the developed global equity markets.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Europe ex UK Index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that serves as a benchmark for Europe’s equity markets, excluding the United Kingdom.</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Pacific ex Japan Index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that serves as a benchmark for Asia Pacific’s equity markets, excluding Japan.</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United Kingdom Index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that serves as a benchmark for the United Kingdom’s equity markets.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MSCI Japan </a:t>
            </a:r>
            <a:r>
              <a:rPr kumimoji="0" lang="en-US" sz="750" b="0" i="0" u="none" strike="noStrike" kern="1200" cap="none" spc="0" normalizeH="0" baseline="0" noProof="0">
                <a:ln>
                  <a:noFill/>
                </a:ln>
                <a:solidFill>
                  <a:srgbClr val="231F20"/>
                </a:solidFill>
                <a:effectLst/>
                <a:uLnTx/>
                <a:uFillTx/>
                <a:latin typeface="Arial"/>
                <a:ea typeface="+mn-ea"/>
                <a:cs typeface="Arial"/>
              </a:rPr>
              <a:t>is a rules-based index that serves as a benchmark for Japan’s equity markets.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NAREIT AII REIT Index </a:t>
            </a:r>
            <a:r>
              <a:rPr kumimoji="0" lang="en-US" sz="750" b="0" i="0" u="none" strike="noStrike" kern="1200" cap="none" spc="0" normalizeH="0" baseline="0" noProof="0">
                <a:ln>
                  <a:noFill/>
                </a:ln>
                <a:solidFill>
                  <a:srgbClr val="231F20"/>
                </a:solidFill>
                <a:effectLst/>
                <a:uLnTx/>
                <a:uFillTx/>
                <a:latin typeface="Arial"/>
                <a:ea typeface="+mn-ea"/>
                <a:cs typeface="Arial"/>
              </a:rPr>
              <a:t>includes all tax-qualified REITs with common shares that trade on the New York Stock Exchange the American  Stock Exchange or the NASDAQ National Market List.</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3-Month T-Bills </a:t>
            </a:r>
            <a:r>
              <a:rPr kumimoji="0" lang="en-US" sz="750" b="0" i="0" u="none" strike="noStrike" kern="1200" cap="none" spc="0" normalizeH="0" baseline="0" noProof="0">
                <a:ln>
                  <a:noFill/>
                </a:ln>
                <a:solidFill>
                  <a:srgbClr val="231F20"/>
                </a:solidFill>
                <a:effectLst/>
                <a:uLnTx/>
                <a:uFillTx/>
                <a:latin typeface="Arial"/>
                <a:ea typeface="+mn-ea"/>
                <a:cs typeface="Arial"/>
              </a:rPr>
              <a:t>(90 Day T-Bill Index) are government-backed, short-term investments considered to be risk-free and as good as cash because the maturity is only three months.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1000 Growth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market-capitalization weighted index of those firms in the Russell 1000 with higher price-to-book ratios and higher forecasted growth values.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1000 Value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market-capitalization weighted index of those firms in the Russell 1000 with lower price-to-book ratios and lower forecasted growth values.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Top 200 Growth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market-capitalization weighted index of those firms in the Russell Top 200 with higher price-to-book ratios and higher forecasted growth values.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Top 200 Value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market-capitalization weighted index of those firms in the Russell Top 200 with lower price-to-book ratios and lower forecasted growth values.</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2000 Growth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market-weighted total return index that measures the performance of companies within the Russell 2000 Index having higher price-to-book ratio and higher forecasted growth values.</a:t>
            </a:r>
            <a:endParaRPr kumimoji="0" lang="en-US" sz="750" b="1"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2000 Index </a:t>
            </a:r>
            <a:r>
              <a:rPr kumimoji="0" lang="en-US" sz="750" b="0" i="0" u="none" strike="noStrike" kern="1200" cap="none" spc="0" normalizeH="0" baseline="0" noProof="0">
                <a:ln>
                  <a:noFill/>
                </a:ln>
                <a:solidFill>
                  <a:srgbClr val="231F20"/>
                </a:solidFill>
                <a:effectLst/>
                <a:uLnTx/>
                <a:uFillTx/>
                <a:latin typeface="Arial"/>
                <a:ea typeface="+mn-ea"/>
                <a:cs typeface="Arial"/>
              </a:rPr>
              <a:t>consists of the smallest 2000 companies in the Russell 3000 Index, representing approximately 7% of the Russell 3000 total market capitalization.</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rgbClr val="231F20"/>
                </a:solidFill>
                <a:effectLst/>
                <a:uLnTx/>
                <a:uFillTx/>
                <a:latin typeface="Arial"/>
                <a:ea typeface="+mn-ea"/>
                <a:cs typeface="Arial"/>
              </a:rPr>
              <a:t>Russell 2000 Value Index </a:t>
            </a:r>
            <a:r>
              <a:rPr kumimoji="0" lang="en-US" sz="750" b="0" i="0" u="none" strike="noStrike" kern="1200" cap="none" spc="0" normalizeH="0" baseline="0" noProof="0">
                <a:ln>
                  <a:noFill/>
                </a:ln>
                <a:solidFill>
                  <a:srgbClr val="231F20"/>
                </a:solidFill>
                <a:effectLst/>
                <a:uLnTx/>
                <a:uFillTx/>
                <a:latin typeface="Arial"/>
                <a:ea typeface="+mn-ea"/>
                <a:cs typeface="Arial"/>
              </a:rPr>
              <a:t>is a market-weighted total return index that measures the performance of companies within the Russell 2000 Index having lower price-to-book ratio and lower forecasted growth values.</a:t>
            </a:r>
            <a:endParaRPr kumimoji="0" lang="en-US" sz="750" b="1"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kumimoji="0" lang="en-US" sz="750" b="0"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kumimoji="0" lang="en-US" sz="750" b="0"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kumimoji="0" lang="en-US" sz="750" b="0"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kumimoji="0" lang="en-US" sz="750" b="0" i="0" u="none" strike="noStrike" kern="1200" cap="none" spc="0" normalizeH="0" baseline="0" noProof="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kumimoji="0" lang="en-US" sz="750" b="0" i="0" u="none" strike="noStrike" kern="1200" cap="none" spc="0" normalizeH="0" baseline="0" noProof="0">
              <a:ln>
                <a:noFill/>
              </a:ln>
              <a:solidFill>
                <a:srgbClr val="231F20"/>
              </a:solidFill>
              <a:effectLst/>
              <a:uLnTx/>
              <a:uFillTx/>
              <a:latin typeface="Arial"/>
              <a:ea typeface="+mn-ea"/>
              <a:cs typeface="Arial"/>
            </a:endParaRPr>
          </a:p>
        </p:txBody>
      </p:sp>
      <p:sp>
        <p:nvSpPr>
          <p:cNvPr id="9" name="TextBox 8">
            <a:extLst>
              <a:ext uri="{FF2B5EF4-FFF2-40B4-BE49-F238E27FC236}">
                <a16:creationId xmlns:a16="http://schemas.microsoft.com/office/drawing/2014/main" id="{C32D4B78-B111-49CA-BAD0-2D6B0A73D07D}"/>
              </a:ext>
            </a:extLst>
          </p:cNvPr>
          <p:cNvSpPr txBox="1"/>
          <p:nvPr/>
        </p:nvSpPr>
        <p:spPr>
          <a:xfrm>
            <a:off x="683720" y="1378634"/>
            <a:ext cx="4211318" cy="5432070"/>
          </a:xfrm>
          <a:prstGeom prst="rect">
            <a:avLst/>
          </a:prstGeom>
          <a:noFill/>
        </p:spPr>
        <p:txBody>
          <a:bodyPr wrap="square">
            <a:normAutofit/>
          </a:bodyPr>
          <a:lstStyle/>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Performance of indexes reflects the unmanaged result for the market segment the selected stocks represent. Indexes are unmanaged and not available for direct investment.</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Citigroup Corporate Bond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is an index which serves as a benchmark for corporate bond performance. You cannot invest directly in an index.</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Citigroup Mortgage Master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is an index which serves as a benchmark for U.S. mortgage-backed securities performance.</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Citigroup WGBI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is an index which serves as a benchmark for global bond performance, including 22 different government bond markets.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Credit Suisse High Yield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is an unmanaged, trader priced index constructed to mirror the characteristics of the high yield bond market.</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(Barclays Capital) U.S. Aggregate Bond Index</a:t>
            </a:r>
            <a:r>
              <a:rPr kumimoji="0" lang="en-US" sz="750" i="0" u="none" strike="noStrike" kern="1200" cap="none" spc="0" normalizeH="0" baseline="0" noProof="0">
                <a:ln>
                  <a:noFill/>
                </a:ln>
                <a:solidFill>
                  <a:schemeClr val="tx1">
                    <a:lumMod val="50000"/>
                  </a:schemeClr>
                </a:solidFill>
                <a:effectLst/>
                <a:uLnTx/>
                <a:uFillTx/>
                <a:latin typeface="Arial"/>
                <a:ea typeface="+mj-ea"/>
                <a:cs typeface="Arial"/>
              </a:rPr>
              <a:t> represents securities that are U.S., domestic, taxable, and dollar dominated. The index covers the U.S. </a:t>
            </a:r>
            <a:r>
              <a:rPr lang="en-US" sz="750">
                <a:solidFill>
                  <a:schemeClr val="tx1">
                    <a:lumMod val="50000"/>
                  </a:schemeClr>
                </a:solidFill>
                <a:latin typeface="Arial"/>
                <a:ea typeface="+mj-ea"/>
                <a:cs typeface="Arial"/>
              </a:rPr>
              <a:t>investment grade fixed rate bond market, with index components for government and corporate securities, mortgage pass-through securities, and asset-backed securities. These major sectors are subdivided into more specific indices that are calculated and reported on a regular basis.</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Credit Bond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includes publicly issued U.S. corporate and specified foreign debentures and secured notes that meet the specified maturity, liquidity, and quality requirements. To qualify, bonds must be SEC-registered.</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U.S. Corporate Investment Grade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investment grade corporate securities that are U.S., domestic, taxable, and dollar denominated.</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High Yield Corporate Bond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below investment grade corporate securities that are U.D., domestic, taxable, and dollar denominated.</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TIPS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includes publicly issued U.S. government treasury inflation protected securities that meet the specified maturity, liquidity and other requirements.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Mortgage-Backed Securities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covers agency mortgage-backed pass-through securities (both fixed-rate and hybrid ARMs) issued by </a:t>
            </a:r>
            <a:r>
              <a:rPr kumimoji="0" lang="en-US" sz="750" b="0" i="0" u="none" strike="noStrike" kern="1200" cap="none" spc="0" normalizeH="0" baseline="0" noProof="0" err="1">
                <a:ln>
                  <a:noFill/>
                </a:ln>
                <a:solidFill>
                  <a:schemeClr val="tx1">
                    <a:lumMod val="50000"/>
                  </a:schemeClr>
                </a:solidFill>
                <a:effectLst/>
                <a:uLnTx/>
                <a:uFillTx/>
                <a:latin typeface="Arial"/>
                <a:ea typeface="+mj-ea"/>
                <a:cs typeface="Arial"/>
              </a:rPr>
              <a:t>Ginnie</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 Mae (GNMA), Fannie Mae (FNMA), and Freddie Mac (FHLMC).</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Muni Bond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covers the USD-denominated long-term tax-exempt bond market with four main sectors: state and local general obligation bonds, revenue bonds, insured bonds, and pre-refunded bonds.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BC Government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includes publicly issued U.S. government securities that meet the specified maturity, liquidity and other requirements.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err="1">
                <a:ln>
                  <a:noFill/>
                </a:ln>
                <a:solidFill>
                  <a:schemeClr val="tx1">
                    <a:lumMod val="50000"/>
                  </a:schemeClr>
                </a:solidFill>
                <a:effectLst/>
                <a:uLnTx/>
                <a:uFillTx/>
                <a:latin typeface="Arial"/>
                <a:ea typeface="+mj-ea"/>
                <a:cs typeface="Arial"/>
              </a:rPr>
              <a:t>BarCap</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U.S. Aggregate 1-3 Yr. TR USD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securities in the BC U.S.  </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Aggregate Index that have maturity dates over the next 1-3 years.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err="1">
                <a:ln>
                  <a:noFill/>
                </a:ln>
                <a:solidFill>
                  <a:schemeClr val="tx1">
                    <a:lumMod val="50000"/>
                  </a:schemeClr>
                </a:solidFill>
                <a:effectLst/>
                <a:uLnTx/>
                <a:uFillTx/>
                <a:latin typeface="Arial"/>
                <a:ea typeface="+mj-ea"/>
                <a:cs typeface="Arial"/>
              </a:rPr>
              <a:t>BarCap</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U.S. Aggregate 3-5 Yr. TR USD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securities in the BC U.S.  Aggregate Index that have maturity dates over the next 3-5 years.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err="1">
                <a:ln>
                  <a:noFill/>
                </a:ln>
                <a:solidFill>
                  <a:schemeClr val="tx1">
                    <a:lumMod val="50000"/>
                  </a:schemeClr>
                </a:solidFill>
                <a:effectLst/>
                <a:uLnTx/>
                <a:uFillTx/>
                <a:latin typeface="Arial"/>
                <a:ea typeface="+mj-ea"/>
                <a:cs typeface="Arial"/>
              </a:rPr>
              <a:t>BarCap</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U.S. Aggregate 5-7 Yr. TR USD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securities in the BC U.S.  Aggregate Index that have maturity dates over the next 5-7 years.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err="1">
                <a:ln>
                  <a:noFill/>
                </a:ln>
                <a:solidFill>
                  <a:schemeClr val="tx1">
                    <a:lumMod val="50000"/>
                  </a:schemeClr>
                </a:solidFill>
                <a:effectLst/>
                <a:uLnTx/>
                <a:uFillTx/>
                <a:latin typeface="Arial"/>
                <a:ea typeface="+mj-ea"/>
                <a:cs typeface="Arial"/>
              </a:rPr>
              <a:t>BarCap</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U.S. Aggregate 7-10 Yr. TR USD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securities in the BC U.S.  Aggregate Index that have maturity dates over the next 7-10 years. </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err="1">
                <a:ln>
                  <a:noFill/>
                </a:ln>
                <a:solidFill>
                  <a:schemeClr val="tx1">
                    <a:lumMod val="50000"/>
                  </a:schemeClr>
                </a:solidFill>
                <a:effectLst/>
                <a:uLnTx/>
                <a:uFillTx/>
                <a:latin typeface="Arial"/>
                <a:ea typeface="+mj-ea"/>
                <a:cs typeface="Arial"/>
              </a:rPr>
              <a:t>BarCap</a:t>
            </a: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 U.S. Aggregate 10+ Yr. TR USD Index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represents securities in the BC U.S.  Aggregate Index that have maturity dates over 10 years.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DJW 5000 (Full Cap)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Index measures the performance of all U.S. common equity securities, and serves as an index of all stock trades in the U.S.</a:t>
            </a:r>
          </a:p>
          <a:p>
            <a:pPr marL="0" marR="0" lvl="0" indent="0" algn="just" defTabSz="502963" rtl="0" eaLnBrk="1" fontAlgn="auto" latinLnBrk="0" hangingPunct="1">
              <a:lnSpc>
                <a:spcPct val="100000"/>
              </a:lnSpc>
              <a:spcBef>
                <a:spcPts val="0"/>
              </a:spcBef>
              <a:spcAft>
                <a:spcPts val="0"/>
              </a:spcAft>
              <a:buClrTx/>
              <a:buSzTx/>
              <a:buFont typeface="Arial"/>
              <a:buNone/>
              <a:tabLst/>
              <a:defRPr/>
            </a:pPr>
            <a:r>
              <a:rPr kumimoji="0" lang="en-US" sz="750" b="1" i="0" u="none" strike="noStrike" kern="1200" cap="none" spc="0" normalizeH="0" baseline="0" noProof="0">
                <a:ln>
                  <a:noFill/>
                </a:ln>
                <a:solidFill>
                  <a:schemeClr val="tx1">
                    <a:lumMod val="50000"/>
                  </a:schemeClr>
                </a:solidFill>
                <a:effectLst/>
                <a:uLnTx/>
                <a:uFillTx/>
                <a:latin typeface="Arial"/>
                <a:ea typeface="+mj-ea"/>
                <a:cs typeface="Arial"/>
              </a:rPr>
              <a:t>MSCI FI Emerging Markets </a:t>
            </a:r>
            <a:r>
              <a:rPr kumimoji="0" lang="en-US" sz="750" b="0" i="0" u="none" strike="noStrike" kern="1200" cap="none" spc="0" normalizeH="0" baseline="0" noProof="0">
                <a:ln>
                  <a:noFill/>
                </a:ln>
                <a:solidFill>
                  <a:schemeClr val="tx1">
                    <a:lumMod val="50000"/>
                  </a:schemeClr>
                </a:solidFill>
                <a:effectLst/>
                <a:uLnTx/>
                <a:uFillTx/>
                <a:latin typeface="Arial"/>
                <a:ea typeface="+mj-ea"/>
                <a:cs typeface="Arial"/>
              </a:rPr>
              <a:t>is a rules-based index which serves as a benchmark for emerging country fixed income performance.</a:t>
            </a: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a:p>
            <a:pPr marL="0" marR="0" lvl="0" indent="0" algn="just" defTabSz="502963" rtl="0" eaLnBrk="1" fontAlgn="auto" latinLnBrk="0" hangingPunct="1">
              <a:lnSpc>
                <a:spcPct val="100000"/>
              </a:lnSpc>
              <a:spcBef>
                <a:spcPts val="0"/>
              </a:spcBef>
              <a:spcAft>
                <a:spcPts val="0"/>
              </a:spcAft>
              <a:buClrTx/>
              <a:buSzTx/>
              <a:buFont typeface="Arial"/>
              <a:buNone/>
              <a:tabLst/>
              <a:defRPr/>
            </a:pPr>
            <a:endParaRPr kumimoji="0" lang="en-US" sz="750" b="1" i="0" u="none" strike="noStrike" kern="1200" cap="none" spc="0" normalizeH="0" baseline="0" noProof="0">
              <a:ln>
                <a:noFill/>
              </a:ln>
              <a:solidFill>
                <a:schemeClr val="tx1">
                  <a:lumMod val="50000"/>
                </a:schemeClr>
              </a:solidFill>
              <a:effectLst/>
              <a:uLnTx/>
              <a:uFillTx/>
              <a:latin typeface="Arial"/>
              <a:ea typeface="+mj-ea"/>
              <a:cs typeface="Arial"/>
            </a:endParaRPr>
          </a:p>
        </p:txBody>
      </p:sp>
    </p:spTree>
    <p:extLst>
      <p:ext uri="{BB962C8B-B14F-4D97-AF65-F5344CB8AC3E}">
        <p14:creationId xmlns:p14="http://schemas.microsoft.com/office/powerpoint/2010/main" val="1535752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Q3 2025 Disclosures</a:t>
            </a:r>
          </a:p>
        </p:txBody>
      </p:sp>
      <p:sp>
        <p:nvSpPr>
          <p:cNvPr id="3" name="Text Placeholder 2">
            <a:extLst>
              <a:ext uri="{FF2B5EF4-FFF2-40B4-BE49-F238E27FC236}">
                <a16:creationId xmlns:a16="http://schemas.microsoft.com/office/drawing/2014/main" id="{24BBCEA0-EB27-3C87-F277-BEA3DD98BDA4}"/>
              </a:ext>
            </a:extLst>
          </p:cNvPr>
          <p:cNvSpPr>
            <a:spLocks noGrp="1"/>
          </p:cNvSpPr>
          <p:nvPr>
            <p:ph type="body" sz="quarter" idx="13"/>
          </p:nvPr>
        </p:nvSpPr>
        <p:spPr/>
        <p:txBody>
          <a:bodyPr/>
          <a:lstStyle/>
          <a:p>
            <a:endParaRPr lang="en-US"/>
          </a:p>
        </p:txBody>
      </p:sp>
      <p:sp>
        <p:nvSpPr>
          <p:cNvPr id="7" name="Content Placeholder 6"/>
          <p:cNvSpPr txBox="1">
            <a:spLocks/>
          </p:cNvSpPr>
          <p:nvPr/>
        </p:nvSpPr>
        <p:spPr>
          <a:xfrm>
            <a:off x="685800" y="1371600"/>
            <a:ext cx="8686800" cy="5240338"/>
          </a:xfrm>
          <a:prstGeom prst="rect">
            <a:avLst/>
          </a:prstGeom>
        </p:spPr>
        <p:txBody>
          <a:bodyPr/>
          <a:lstStyle>
            <a:lvl1pPr marL="259089" indent="-259089" algn="l" defTabSz="518176" rtl="0" eaLnBrk="1" latinLnBrk="0" hangingPunct="1">
              <a:spcBef>
                <a:spcPct val="20000"/>
              </a:spcBef>
              <a:buFont typeface="Arial"/>
              <a:buChar char="•"/>
              <a:tabLst/>
              <a:defRPr sz="2266" kern="1200">
                <a:solidFill>
                  <a:schemeClr val="tx1"/>
                </a:solidFill>
                <a:latin typeface="Arial"/>
                <a:ea typeface="+mn-ea"/>
                <a:cs typeface="Arial"/>
              </a:defRPr>
            </a:lvl1pPr>
            <a:lvl2pPr marL="842037" indent="-323861" algn="l" defTabSz="518176" rtl="0" eaLnBrk="1" latinLnBrk="0" hangingPunct="1">
              <a:spcBef>
                <a:spcPct val="20000"/>
              </a:spcBef>
              <a:buFont typeface="Arial"/>
              <a:buChar char="–"/>
              <a:defRPr sz="2040" kern="1200">
                <a:solidFill>
                  <a:schemeClr val="tx1"/>
                </a:solidFill>
                <a:latin typeface="Arial"/>
                <a:ea typeface="+mn-ea"/>
                <a:cs typeface="Arial"/>
              </a:defRPr>
            </a:lvl2pPr>
            <a:lvl3pPr marL="1295440" indent="-259089" algn="l" defTabSz="518176" rtl="0" eaLnBrk="1" latinLnBrk="0" hangingPunct="1">
              <a:spcBef>
                <a:spcPct val="20000"/>
              </a:spcBef>
              <a:buFont typeface="Arial"/>
              <a:buChar char="•"/>
              <a:defRPr sz="1814" kern="1200">
                <a:solidFill>
                  <a:schemeClr val="tx1"/>
                </a:solidFill>
                <a:latin typeface="Arial"/>
                <a:ea typeface="+mn-ea"/>
                <a:cs typeface="Arial"/>
              </a:defRPr>
            </a:lvl3pPr>
            <a:lvl4pPr marL="1813616" indent="-259089" algn="l" defTabSz="518176" rtl="0" eaLnBrk="1" latinLnBrk="0" hangingPunct="1">
              <a:spcBef>
                <a:spcPct val="20000"/>
              </a:spcBef>
              <a:buFont typeface="Arial"/>
              <a:buChar char="–"/>
              <a:defRPr sz="1586" kern="1200">
                <a:solidFill>
                  <a:schemeClr val="tx1"/>
                </a:solidFill>
                <a:latin typeface="Arial"/>
                <a:ea typeface="+mn-ea"/>
                <a:cs typeface="Arial"/>
              </a:defRPr>
            </a:lvl4pPr>
            <a:lvl5pPr marL="2331793" indent="-259089" algn="l" defTabSz="518176" rtl="0" eaLnBrk="1" latinLnBrk="0" hangingPunct="1">
              <a:spcBef>
                <a:spcPct val="20000"/>
              </a:spcBef>
              <a:buFont typeface="Arial"/>
              <a:buChar char="»"/>
              <a:defRPr sz="1586" kern="1200">
                <a:solidFill>
                  <a:srgbClr val="3C4652"/>
                </a:solidFill>
                <a:latin typeface="Arial"/>
                <a:ea typeface="+mn-ea"/>
                <a:cs typeface="Arial"/>
              </a:defRPr>
            </a:lvl5pPr>
            <a:lvl6pPr marL="2849969" indent="-259089" algn="l" defTabSz="518176" rtl="0" eaLnBrk="1" latinLnBrk="0" hangingPunct="1">
              <a:spcBef>
                <a:spcPct val="20000"/>
              </a:spcBef>
              <a:buFont typeface="Arial"/>
              <a:buChar char="•"/>
              <a:defRPr sz="2266" kern="1200">
                <a:solidFill>
                  <a:schemeClr val="tx1"/>
                </a:solidFill>
                <a:latin typeface="+mn-lt"/>
                <a:ea typeface="+mn-ea"/>
                <a:cs typeface="+mn-cs"/>
              </a:defRPr>
            </a:lvl6pPr>
            <a:lvl7pPr marL="3368145" indent="-259089" algn="l" defTabSz="518176" rtl="0" eaLnBrk="1" latinLnBrk="0" hangingPunct="1">
              <a:spcBef>
                <a:spcPct val="20000"/>
              </a:spcBef>
              <a:buFont typeface="Arial"/>
              <a:buChar char="•"/>
              <a:defRPr sz="2266" kern="1200">
                <a:solidFill>
                  <a:schemeClr val="tx1"/>
                </a:solidFill>
                <a:latin typeface="+mn-lt"/>
                <a:ea typeface="+mn-ea"/>
                <a:cs typeface="+mn-cs"/>
              </a:defRPr>
            </a:lvl7pPr>
            <a:lvl8pPr marL="3886321" indent="-259089" algn="l" defTabSz="518176" rtl="0" eaLnBrk="1" latinLnBrk="0" hangingPunct="1">
              <a:spcBef>
                <a:spcPct val="20000"/>
              </a:spcBef>
              <a:buFont typeface="Arial"/>
              <a:buChar char="•"/>
              <a:defRPr sz="2266" kern="1200">
                <a:solidFill>
                  <a:schemeClr val="tx1"/>
                </a:solidFill>
                <a:latin typeface="+mn-lt"/>
                <a:ea typeface="+mn-ea"/>
                <a:cs typeface="+mn-cs"/>
              </a:defRPr>
            </a:lvl8pPr>
            <a:lvl9pPr marL="4404498" indent="-259089" algn="l" defTabSz="518176" rtl="0" eaLnBrk="1" latinLnBrk="0" hangingPunct="1">
              <a:spcBef>
                <a:spcPct val="20000"/>
              </a:spcBef>
              <a:buFont typeface="Arial"/>
              <a:buChar char="•"/>
              <a:defRPr sz="2266" kern="1200">
                <a:solidFill>
                  <a:schemeClr val="tx1"/>
                </a:solidFill>
                <a:latin typeface="+mn-lt"/>
                <a:ea typeface="+mn-ea"/>
                <a:cs typeface="+mn-cs"/>
              </a:defRPr>
            </a:lvl9pPr>
          </a:lstStyle>
          <a:p>
            <a:pPr marL="0" marR="0" lvl="0" indent="0" algn="l" defTabSz="518176" rtl="0" eaLnBrk="1" fontAlgn="auto" latinLnBrk="0" hangingPunct="1">
              <a:lnSpc>
                <a:spcPct val="100000"/>
              </a:lnSpc>
              <a:spcBef>
                <a:spcPct val="20000"/>
              </a:spcBef>
              <a:spcAft>
                <a:spcPts val="0"/>
              </a:spcAft>
              <a:buClrTx/>
              <a:buSzTx/>
              <a:buFont typeface="Arial"/>
              <a:buNone/>
              <a:tabLst/>
              <a:defRPr/>
            </a:pPr>
            <a:endParaRPr kumimoji="0" lang="en-US" sz="2266" b="0" i="0" u="none" strike="noStrike" kern="1200" cap="none" spc="0" normalizeH="0" baseline="0" noProof="0">
              <a:ln>
                <a:noFill/>
              </a:ln>
              <a:solidFill>
                <a:srgbClr val="231F20"/>
              </a:solidFill>
              <a:effectLst/>
              <a:uLnTx/>
              <a:uFillTx/>
              <a:latin typeface="Arial"/>
              <a:ea typeface="+mn-ea"/>
              <a:cs typeface="Arial"/>
            </a:endParaRPr>
          </a:p>
        </p:txBody>
      </p:sp>
      <p:sp>
        <p:nvSpPr>
          <p:cNvPr id="16" name="Content Placeholder 8"/>
          <p:cNvSpPr txBox="1">
            <a:spLocks/>
          </p:cNvSpPr>
          <p:nvPr/>
        </p:nvSpPr>
        <p:spPr>
          <a:xfrm>
            <a:off x="5150170" y="1378634"/>
            <a:ext cx="4229099" cy="2507566"/>
          </a:xfrm>
          <a:prstGeom prst="rect">
            <a:avLst/>
          </a:prstGeom>
        </p:spPr>
        <p:txBody>
          <a:bodyPr vert="horz" lIns="91440" tIns="45720" rIns="91440" bIns="45720" rtlCol="0">
            <a:noAutofit/>
          </a:bodyPr>
          <a:lstStyle>
            <a:defPPr>
              <a:defRPr lang="en-US"/>
            </a:defPPr>
            <a:lvl1pPr marR="0" lvl="0" indent="0" defTabSz="518151" fontAlgn="auto">
              <a:lnSpc>
                <a:spcPct val="100000"/>
              </a:lnSpc>
              <a:spcBef>
                <a:spcPts val="0"/>
              </a:spcBef>
              <a:spcAft>
                <a:spcPts val="0"/>
              </a:spcAft>
              <a:buClrTx/>
              <a:buSzTx/>
              <a:buFont typeface="Arial"/>
              <a:buNone/>
              <a:tabLst/>
              <a:defRPr kumimoji="0" sz="800" b="1" i="0" u="none" strike="noStrike" cap="none" spc="0" normalizeH="0" baseline="0">
                <a:ln>
                  <a:noFill/>
                </a:ln>
                <a:solidFill>
                  <a:srgbClr val="231F20"/>
                </a:solidFill>
                <a:effectLst/>
                <a:uLnTx/>
                <a:uFillTx/>
                <a:latin typeface="Arial"/>
                <a:cs typeface="Arial"/>
              </a:defRPr>
            </a:lvl1pPr>
            <a:lvl2pPr marL="841996" indent="-323846" defTabSz="518151">
              <a:spcBef>
                <a:spcPct val="20000"/>
              </a:spcBef>
              <a:buFont typeface="Arial"/>
              <a:buChar char="–"/>
              <a:defRPr sz="2040">
                <a:latin typeface="Arial"/>
                <a:cs typeface="Arial"/>
              </a:defRPr>
            </a:lvl2pPr>
            <a:lvl3pPr marL="1295377" indent="-259076" defTabSz="518151">
              <a:spcBef>
                <a:spcPct val="20000"/>
              </a:spcBef>
              <a:buFont typeface="Arial"/>
              <a:buChar char="•"/>
              <a:defRPr sz="1814">
                <a:latin typeface="Arial"/>
                <a:cs typeface="Arial"/>
              </a:defRPr>
            </a:lvl3pPr>
            <a:lvl4pPr marL="1813527" indent="-259076" defTabSz="518151">
              <a:spcBef>
                <a:spcPct val="20000"/>
              </a:spcBef>
              <a:buFont typeface="Arial"/>
              <a:buChar char="–"/>
              <a:defRPr sz="1586">
                <a:latin typeface="Arial"/>
                <a:cs typeface="Arial"/>
              </a:defRPr>
            </a:lvl4pPr>
            <a:lvl5pPr marL="2331679" indent="-259076" defTabSz="518151">
              <a:spcBef>
                <a:spcPct val="20000"/>
              </a:spcBef>
              <a:buFont typeface="Arial"/>
              <a:buChar char="»"/>
              <a:defRPr sz="1586">
                <a:solidFill>
                  <a:srgbClr val="3C4652"/>
                </a:solidFill>
                <a:latin typeface="Arial"/>
                <a:cs typeface="Arial"/>
              </a:defRPr>
            </a:lvl5pPr>
            <a:lvl6pPr marL="2849830" indent="-259076" defTabSz="518151">
              <a:spcBef>
                <a:spcPct val="20000"/>
              </a:spcBef>
              <a:buFont typeface="Arial"/>
              <a:buChar char="•"/>
              <a:defRPr sz="2266"/>
            </a:lvl6pPr>
            <a:lvl7pPr marL="3367980" indent="-259076" defTabSz="518151">
              <a:spcBef>
                <a:spcPct val="20000"/>
              </a:spcBef>
              <a:buFont typeface="Arial"/>
              <a:buChar char="•"/>
              <a:defRPr sz="2266"/>
            </a:lvl7pPr>
            <a:lvl8pPr marL="3886131" indent="-259076" defTabSz="518151">
              <a:spcBef>
                <a:spcPct val="20000"/>
              </a:spcBef>
              <a:buFont typeface="Arial"/>
              <a:buChar char="•"/>
              <a:defRPr sz="2266"/>
            </a:lvl8pPr>
            <a:lvl9pPr marL="4404283" indent="-259076" defTabSz="518151">
              <a:spcBef>
                <a:spcPct val="20000"/>
              </a:spcBef>
              <a:buFont typeface="Arial"/>
              <a:buChar char="•"/>
              <a:defRPr sz="2266"/>
            </a:lvl9pPr>
          </a:lstStyle>
          <a:p>
            <a:pPr algn="just"/>
            <a:r>
              <a:rPr lang="en-US"/>
              <a:t>S&amp;P 1500 Industrials </a:t>
            </a:r>
            <a:r>
              <a:rPr lang="en-US" b="0"/>
              <a:t>measures the performance of the industrial sector in the S&amp;P </a:t>
            </a:r>
            <a:br>
              <a:rPr lang="en-US" b="0"/>
            </a:br>
            <a:r>
              <a:rPr lang="en-US" b="0"/>
              <a:t>1500 Index.</a:t>
            </a:r>
          </a:p>
          <a:p>
            <a:pPr algn="just"/>
            <a:r>
              <a:rPr lang="en-US"/>
              <a:t>S&amp;P 1500 Financials </a:t>
            </a:r>
            <a:r>
              <a:rPr lang="en-US" b="0"/>
              <a:t>measures the performance of the financials sector in the S&amp;P </a:t>
            </a:r>
            <a:br>
              <a:rPr lang="en-US" b="0"/>
            </a:br>
            <a:r>
              <a:rPr lang="en-US" b="0"/>
              <a:t>1500 Index.</a:t>
            </a:r>
          </a:p>
          <a:p>
            <a:pPr algn="just"/>
            <a:r>
              <a:rPr lang="en-US"/>
              <a:t>S&amp;P 1500 Utilities </a:t>
            </a:r>
            <a:r>
              <a:rPr lang="en-US" b="0"/>
              <a:t>measures the performance of the utilities sector in the S&amp;P 1500 Index.</a:t>
            </a:r>
          </a:p>
          <a:p>
            <a:pPr algn="just"/>
            <a:r>
              <a:rPr lang="en-US"/>
              <a:t>S&amp;P 1500 Consumer Discretionary Index </a:t>
            </a:r>
            <a:r>
              <a:rPr lang="en-US" b="0"/>
              <a:t>measures the performance of the consumer discretionary sector in the S&amp;P 1500 Index.</a:t>
            </a:r>
          </a:p>
          <a:p>
            <a:pPr algn="just"/>
            <a:r>
              <a:rPr lang="en-US"/>
              <a:t>S&amp;P 1500 Consumer Staples Index </a:t>
            </a:r>
            <a:r>
              <a:rPr lang="en-US" b="0"/>
              <a:t>measures the performance of the consumer staples sector in the S&amp;P 1500 Index.</a:t>
            </a:r>
          </a:p>
          <a:p>
            <a:pPr algn="just"/>
            <a:r>
              <a:rPr lang="en-US"/>
              <a:t>S&amp;P 1500 Information Technology </a:t>
            </a:r>
            <a:r>
              <a:rPr lang="en-US" b="0"/>
              <a:t>measures the performance of the information technology sector in the S&amp;P 1500 Index.</a:t>
            </a:r>
          </a:p>
          <a:p>
            <a:pPr algn="just"/>
            <a:r>
              <a:rPr lang="en-US"/>
              <a:t>S&amp;P 1500 Materials </a:t>
            </a:r>
            <a:r>
              <a:rPr lang="en-US" b="0"/>
              <a:t>measures the performance of the materials sector in the S&amp;P </a:t>
            </a:r>
            <a:br>
              <a:rPr lang="en-US" b="0"/>
            </a:br>
            <a:r>
              <a:rPr lang="en-US" b="0"/>
              <a:t>1500 Index.</a:t>
            </a:r>
          </a:p>
          <a:p>
            <a:pPr algn="just"/>
            <a:r>
              <a:rPr lang="en-US"/>
              <a:t>S&amp;P 1500 Health Care </a:t>
            </a:r>
            <a:r>
              <a:rPr lang="en-US" b="0"/>
              <a:t>measures the performance of the health care sector in the S&amp;P 1500 Index.</a:t>
            </a:r>
          </a:p>
          <a:p>
            <a:pPr algn="just"/>
            <a:r>
              <a:rPr lang="en-US"/>
              <a:t>S&amp;P 1500 Telecommunications Services Index </a:t>
            </a:r>
            <a:r>
              <a:rPr lang="en-US" b="0"/>
              <a:t>measures the performance of the telecommunications services sector in the S&amp;P 1500 Index.</a:t>
            </a:r>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a:p>
            <a:pPr algn="just"/>
            <a:endParaRPr lang="en-US"/>
          </a:p>
        </p:txBody>
      </p:sp>
      <p:sp>
        <p:nvSpPr>
          <p:cNvPr id="12" name="TextBox 11">
            <a:extLst>
              <a:ext uri="{FF2B5EF4-FFF2-40B4-BE49-F238E27FC236}">
                <a16:creationId xmlns:a16="http://schemas.microsoft.com/office/drawing/2014/main" id="{7CF788BE-948A-452E-A7D6-56E48469850E}"/>
              </a:ext>
            </a:extLst>
          </p:cNvPr>
          <p:cNvSpPr txBox="1"/>
          <p:nvPr/>
        </p:nvSpPr>
        <p:spPr>
          <a:xfrm>
            <a:off x="694499" y="1378635"/>
            <a:ext cx="4229099" cy="2507565"/>
          </a:xfrm>
          <a:prstGeom prst="rect">
            <a:avLst/>
          </a:prstGeom>
        </p:spPr>
        <p:txBody>
          <a:bodyPr vert="horz" lIns="91440" tIns="45720" rIns="91440" bIns="45720" rtlCol="0">
            <a:noAutofit/>
          </a:bodyPr>
          <a:lstStyle>
            <a:defPPr>
              <a:defRPr lang="en-US"/>
            </a:defPPr>
            <a:lvl1pPr marR="0" lvl="0" indent="0" defTabSz="518151" fontAlgn="auto">
              <a:lnSpc>
                <a:spcPct val="100000"/>
              </a:lnSpc>
              <a:spcBef>
                <a:spcPts val="0"/>
              </a:spcBef>
              <a:spcAft>
                <a:spcPts val="0"/>
              </a:spcAft>
              <a:buClrTx/>
              <a:buSzTx/>
              <a:buFont typeface="Arial"/>
              <a:buNone/>
              <a:tabLst/>
              <a:defRPr kumimoji="0" sz="800" b="1" i="0" u="none" strike="noStrike" cap="none" spc="0" normalizeH="0" baseline="0">
                <a:ln>
                  <a:noFill/>
                </a:ln>
                <a:solidFill>
                  <a:srgbClr val="231F20"/>
                </a:solidFill>
                <a:effectLst/>
                <a:uLnTx/>
                <a:uFillTx/>
                <a:latin typeface="Arial"/>
                <a:cs typeface="Arial"/>
              </a:defRPr>
            </a:lvl1pPr>
            <a:lvl2pPr marL="841996" indent="-323846" defTabSz="518151">
              <a:spcBef>
                <a:spcPct val="20000"/>
              </a:spcBef>
              <a:buFont typeface="Arial"/>
              <a:buChar char="–"/>
              <a:defRPr sz="2040">
                <a:latin typeface="Arial"/>
                <a:cs typeface="Arial"/>
              </a:defRPr>
            </a:lvl2pPr>
            <a:lvl3pPr marL="1295377" indent="-259076" defTabSz="518151">
              <a:spcBef>
                <a:spcPct val="20000"/>
              </a:spcBef>
              <a:buFont typeface="Arial"/>
              <a:buChar char="•"/>
              <a:defRPr sz="1814">
                <a:latin typeface="Arial"/>
                <a:cs typeface="Arial"/>
              </a:defRPr>
            </a:lvl3pPr>
            <a:lvl4pPr marL="1813527" indent="-259076" defTabSz="518151">
              <a:spcBef>
                <a:spcPct val="20000"/>
              </a:spcBef>
              <a:buFont typeface="Arial"/>
              <a:buChar char="–"/>
              <a:defRPr sz="1586">
                <a:latin typeface="Arial"/>
                <a:cs typeface="Arial"/>
              </a:defRPr>
            </a:lvl4pPr>
            <a:lvl5pPr marL="2331679" indent="-259076" defTabSz="518151">
              <a:spcBef>
                <a:spcPct val="20000"/>
              </a:spcBef>
              <a:buFont typeface="Arial"/>
              <a:buChar char="»"/>
              <a:defRPr sz="1586">
                <a:solidFill>
                  <a:srgbClr val="3C4652"/>
                </a:solidFill>
                <a:latin typeface="Arial"/>
                <a:cs typeface="Arial"/>
              </a:defRPr>
            </a:lvl5pPr>
            <a:lvl6pPr marL="2849830" indent="-259076" defTabSz="518151">
              <a:spcBef>
                <a:spcPct val="20000"/>
              </a:spcBef>
              <a:buFont typeface="Arial"/>
              <a:buChar char="•"/>
              <a:defRPr sz="2266"/>
            </a:lvl6pPr>
            <a:lvl7pPr marL="3367980" indent="-259076" defTabSz="518151">
              <a:spcBef>
                <a:spcPct val="20000"/>
              </a:spcBef>
              <a:buFont typeface="Arial"/>
              <a:buChar char="•"/>
              <a:defRPr sz="2266"/>
            </a:lvl7pPr>
            <a:lvl8pPr marL="3886131" indent="-259076" defTabSz="518151">
              <a:spcBef>
                <a:spcPct val="20000"/>
              </a:spcBef>
              <a:buFont typeface="Arial"/>
              <a:buChar char="•"/>
              <a:defRPr sz="2266"/>
            </a:lvl8pPr>
            <a:lvl9pPr marL="4404283" indent="-259076" defTabSz="518151">
              <a:spcBef>
                <a:spcPct val="20000"/>
              </a:spcBef>
              <a:buFont typeface="Arial"/>
              <a:buChar char="•"/>
              <a:defRPr sz="2266"/>
            </a:lvl9pPr>
          </a:lstStyle>
          <a:p>
            <a:pPr algn="just"/>
            <a:r>
              <a:rPr lang="en-US"/>
              <a:t>Russell </a:t>
            </a:r>
            <a:r>
              <a:rPr lang="en-US" err="1"/>
              <a:t>MidCap</a:t>
            </a:r>
            <a:r>
              <a:rPr lang="en-US"/>
              <a:t> Growth Index </a:t>
            </a:r>
            <a:r>
              <a:rPr lang="en-US" b="0"/>
              <a:t>is a market-weighted total return index that measures the performance of companies within the Russell </a:t>
            </a:r>
            <a:r>
              <a:rPr lang="en-US" b="0" err="1"/>
              <a:t>MidCap</a:t>
            </a:r>
            <a:r>
              <a:rPr lang="en-US" b="0"/>
              <a:t> Index having higher price-to-book ratio and higher forecasted growth values.</a:t>
            </a:r>
          </a:p>
          <a:p>
            <a:pPr algn="just"/>
            <a:r>
              <a:rPr lang="en-US"/>
              <a:t>Russell </a:t>
            </a:r>
            <a:r>
              <a:rPr lang="en-US" err="1"/>
              <a:t>MidCap</a:t>
            </a:r>
            <a:r>
              <a:rPr lang="en-US"/>
              <a:t> Index </a:t>
            </a:r>
            <a:r>
              <a:rPr lang="en-US" b="0"/>
              <a:t>includes firms 201 through 1000, based on market capitalization, from the Russell 3000 Index.</a:t>
            </a:r>
          </a:p>
          <a:p>
            <a:pPr algn="just"/>
            <a:r>
              <a:rPr lang="en-US"/>
              <a:t>Russell </a:t>
            </a:r>
            <a:r>
              <a:rPr lang="en-US" err="1"/>
              <a:t>MidCap</a:t>
            </a:r>
            <a:r>
              <a:rPr lang="en-US"/>
              <a:t> Value Index </a:t>
            </a:r>
            <a:r>
              <a:rPr lang="en-US" b="0"/>
              <a:t>is a market-weighted total return index that measures the performance of companies within the Russell </a:t>
            </a:r>
            <a:r>
              <a:rPr lang="en-US" b="0" err="1"/>
              <a:t>MidCap</a:t>
            </a:r>
            <a:r>
              <a:rPr lang="en-US" b="0"/>
              <a:t> Index having lower price-to-book ratio and lower forecasted growth values.</a:t>
            </a:r>
          </a:p>
          <a:p>
            <a:pPr algn="just"/>
            <a:r>
              <a:rPr lang="en-US"/>
              <a:t>Russell Top 200 Index </a:t>
            </a:r>
            <a:r>
              <a:rPr lang="en-US" b="0"/>
              <a:t>consists of the 200 largest securities in the Russell 3000 Index.</a:t>
            </a:r>
          </a:p>
          <a:p>
            <a:pPr algn="just"/>
            <a:r>
              <a:rPr lang="en-US" b="0"/>
              <a:t>Russell 3000 Index is a market capitalization weighted index, consisting of 3,000 U.S. common equity securities, reflective of the broad U.S. equity market.</a:t>
            </a:r>
          </a:p>
          <a:p>
            <a:pPr algn="just"/>
            <a:r>
              <a:rPr lang="en-US"/>
              <a:t>Salomon 1-10 Yr. Governments </a:t>
            </a:r>
            <a:r>
              <a:rPr lang="en-US" b="0"/>
              <a:t>is an index which serves as a benchmark for U.S. Government bonds with maturities ranging from 1 to 10 years.</a:t>
            </a:r>
          </a:p>
          <a:p>
            <a:pPr algn="just"/>
            <a:r>
              <a:rPr lang="en-US"/>
              <a:t>S&amp;P 500 Index </a:t>
            </a:r>
            <a:r>
              <a:rPr lang="en-US" b="0"/>
              <a:t>measures the performance of the largest 500 U.S. common equity securities, and serves as an index of large cap stocks traded in the U.S.</a:t>
            </a:r>
          </a:p>
          <a:p>
            <a:pPr algn="just"/>
            <a:r>
              <a:rPr lang="en-US"/>
              <a:t>S&amp;P 1500 Energy Index </a:t>
            </a:r>
            <a:r>
              <a:rPr lang="en-US" b="0"/>
              <a:t>measures the performance of the energy sector in the S&amp;P </a:t>
            </a:r>
            <a:br>
              <a:rPr lang="en-US" b="0"/>
            </a:br>
            <a:r>
              <a:rPr lang="en-US" b="0"/>
              <a:t>1500 Index.</a:t>
            </a:r>
          </a:p>
        </p:txBody>
      </p:sp>
      <p:sp>
        <p:nvSpPr>
          <p:cNvPr id="9" name="Content Placeholder 8">
            <a:extLst>
              <a:ext uri="{FF2B5EF4-FFF2-40B4-BE49-F238E27FC236}">
                <a16:creationId xmlns:a16="http://schemas.microsoft.com/office/drawing/2014/main" id="{7273BCEF-4BDE-269E-6365-7F6BE11A36D4}"/>
              </a:ext>
            </a:extLst>
          </p:cNvPr>
          <p:cNvSpPr txBox="1">
            <a:spLocks/>
          </p:cNvSpPr>
          <p:nvPr/>
        </p:nvSpPr>
        <p:spPr>
          <a:xfrm>
            <a:off x="694499" y="3660165"/>
            <a:ext cx="8666989" cy="3151187"/>
          </a:xfrm>
          <a:prstGeom prst="rect">
            <a:avLst/>
          </a:prstGeom>
        </p:spPr>
        <p:txBody>
          <a:bodyPr vert="horz" lIns="91440" tIns="45720" rIns="91440" bIns="45720" rtlCol="0">
            <a:noAutofit/>
          </a:bodyPr>
          <a:lstStyle>
            <a:lvl1pPr marL="259076" indent="-259076" algn="l" defTabSz="518151" rtl="0" eaLnBrk="1" latinLnBrk="0" hangingPunct="1">
              <a:spcBef>
                <a:spcPct val="20000"/>
              </a:spcBef>
              <a:buFont typeface="Arial"/>
              <a:buChar char="•"/>
              <a:tabLst/>
              <a:defRPr sz="2266" kern="1200">
                <a:solidFill>
                  <a:schemeClr val="tx1"/>
                </a:solidFill>
                <a:latin typeface="Arial"/>
                <a:ea typeface="+mn-ea"/>
                <a:cs typeface="Arial"/>
              </a:defRPr>
            </a:lvl1pPr>
            <a:lvl2pPr marL="841996" indent="-323846" algn="l" defTabSz="518151" rtl="0" eaLnBrk="1" latinLnBrk="0" hangingPunct="1">
              <a:spcBef>
                <a:spcPct val="20000"/>
              </a:spcBef>
              <a:buFont typeface="Arial"/>
              <a:buChar char="–"/>
              <a:defRPr sz="2040" kern="1200">
                <a:solidFill>
                  <a:schemeClr val="tx1"/>
                </a:solidFill>
                <a:latin typeface="Arial"/>
                <a:ea typeface="+mn-ea"/>
                <a:cs typeface="Arial"/>
              </a:defRPr>
            </a:lvl2pPr>
            <a:lvl3pPr marL="1295377" indent="-259076" algn="l" defTabSz="518151" rtl="0" eaLnBrk="1" latinLnBrk="0" hangingPunct="1">
              <a:spcBef>
                <a:spcPct val="20000"/>
              </a:spcBef>
              <a:buFont typeface="Arial"/>
              <a:buChar char="•"/>
              <a:defRPr sz="1814" kern="1200">
                <a:solidFill>
                  <a:schemeClr val="tx1"/>
                </a:solidFill>
                <a:latin typeface="Arial"/>
                <a:ea typeface="+mn-ea"/>
                <a:cs typeface="Arial"/>
              </a:defRPr>
            </a:lvl3pPr>
            <a:lvl4pPr marL="1813527" indent="-259076" algn="l" defTabSz="518151" rtl="0" eaLnBrk="1" latinLnBrk="0" hangingPunct="1">
              <a:spcBef>
                <a:spcPct val="20000"/>
              </a:spcBef>
              <a:buFont typeface="Arial"/>
              <a:buChar char="–"/>
              <a:defRPr sz="1586" kern="1200">
                <a:solidFill>
                  <a:schemeClr val="tx1"/>
                </a:solidFill>
                <a:latin typeface="Arial"/>
                <a:ea typeface="+mn-ea"/>
                <a:cs typeface="Arial"/>
              </a:defRPr>
            </a:lvl4pPr>
            <a:lvl5pPr marL="2331679" indent="-259076" algn="l" defTabSz="518151" rtl="0" eaLnBrk="1" latinLnBrk="0" hangingPunct="1">
              <a:spcBef>
                <a:spcPct val="20000"/>
              </a:spcBef>
              <a:buFont typeface="Arial"/>
              <a:buChar char="»"/>
              <a:defRPr sz="1586" kern="1200">
                <a:solidFill>
                  <a:srgbClr val="3C4652"/>
                </a:solidFill>
                <a:latin typeface="Arial"/>
                <a:ea typeface="+mn-ea"/>
                <a:cs typeface="Arial"/>
              </a:defRPr>
            </a:lvl5pPr>
            <a:lvl6pPr marL="2849830" indent="-259076" algn="l" defTabSz="518151" rtl="0" eaLnBrk="1" latinLnBrk="0" hangingPunct="1">
              <a:spcBef>
                <a:spcPct val="20000"/>
              </a:spcBef>
              <a:buFont typeface="Arial"/>
              <a:buChar char="•"/>
              <a:defRPr sz="2266" kern="1200">
                <a:solidFill>
                  <a:schemeClr val="tx1"/>
                </a:solidFill>
                <a:latin typeface="+mn-lt"/>
                <a:ea typeface="+mn-ea"/>
                <a:cs typeface="+mn-cs"/>
              </a:defRPr>
            </a:lvl6pPr>
            <a:lvl7pPr marL="3367980" indent="-259076" algn="l" defTabSz="518151" rtl="0" eaLnBrk="1" latinLnBrk="0" hangingPunct="1">
              <a:spcBef>
                <a:spcPct val="20000"/>
              </a:spcBef>
              <a:buFont typeface="Arial"/>
              <a:buChar char="•"/>
              <a:defRPr sz="2266" kern="1200">
                <a:solidFill>
                  <a:schemeClr val="tx1"/>
                </a:solidFill>
                <a:latin typeface="+mn-lt"/>
                <a:ea typeface="+mn-ea"/>
                <a:cs typeface="+mn-cs"/>
              </a:defRPr>
            </a:lvl7pPr>
            <a:lvl8pPr marL="3886131" indent="-259076" algn="l" defTabSz="518151" rtl="0" eaLnBrk="1" latinLnBrk="0" hangingPunct="1">
              <a:spcBef>
                <a:spcPct val="20000"/>
              </a:spcBef>
              <a:buFont typeface="Arial"/>
              <a:buChar char="•"/>
              <a:defRPr sz="2266" kern="1200">
                <a:solidFill>
                  <a:schemeClr val="tx1"/>
                </a:solidFill>
                <a:latin typeface="+mn-lt"/>
                <a:ea typeface="+mn-ea"/>
                <a:cs typeface="+mn-cs"/>
              </a:defRPr>
            </a:lvl8pPr>
            <a:lvl9pPr marL="4404283" indent="-259076" algn="l" defTabSz="518151" rtl="0" eaLnBrk="1" latinLnBrk="0" hangingPunct="1">
              <a:spcBef>
                <a:spcPct val="20000"/>
              </a:spcBef>
              <a:buFont typeface="Arial"/>
              <a:buChar char="•"/>
              <a:defRPr sz="2266" kern="1200">
                <a:solidFill>
                  <a:schemeClr val="tx1"/>
                </a:solidFill>
                <a:latin typeface="+mn-lt"/>
                <a:ea typeface="+mn-ea"/>
                <a:cs typeface="+mn-cs"/>
              </a:defRPr>
            </a:lvl9pPr>
          </a:lstStyle>
          <a:p>
            <a:pPr marL="0" marR="0" lvl="0" indent="0" algn="l" defTabSz="518151" rtl="0" eaLnBrk="1" fontAlgn="auto" latinLnBrk="0" hangingPunct="1">
              <a:lnSpc>
                <a:spcPct val="100000"/>
              </a:lnSpc>
              <a:spcBef>
                <a:spcPts val="0"/>
              </a:spcBef>
              <a:spcAft>
                <a:spcPts val="0"/>
              </a:spcAft>
              <a:buClrTx/>
              <a:buSzTx/>
              <a:buFont typeface="Arial"/>
              <a:buNone/>
              <a:tabLst/>
              <a:defRPr/>
            </a:pPr>
            <a:r>
              <a:rPr kumimoji="0" lang="en-US" sz="1800" b="1" i="0" u="none" strike="noStrike" kern="1200" cap="none" spc="0" normalizeH="0" baseline="0" noProof="0" dirty="0">
                <a:ln>
                  <a:noFill/>
                </a:ln>
                <a:solidFill>
                  <a:srgbClr val="231F20"/>
                </a:solidFill>
                <a:effectLst/>
                <a:uLnTx/>
                <a:uFillTx/>
                <a:latin typeface="Arial"/>
                <a:ea typeface="+mn-ea"/>
                <a:cs typeface="Arial"/>
              </a:rPr>
              <a:t>General Disclosure</a:t>
            </a: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lang="en-US" sz="800" dirty="0">
                <a:solidFill>
                  <a:srgbClr val="231F20"/>
                </a:solidFill>
              </a:rPr>
              <a:t>Any reproduction of this information, in whole or in part, is prohibited. The information contained herein has been prepared solely for informational purposes and is not an offer to buy or sell or a solicitation of an offer to buy or sell any security or to participate in any trading strategy. All data presented herein is unaudited, subject to revision by your advisor and is provided solely as a guide to current expectations. This document is only made available to persons of a kind to who may lawfully be promoted.</a:t>
            </a:r>
          </a:p>
          <a:p>
            <a:pPr marL="0" marR="0" lvl="0" indent="0" algn="just" defTabSz="518151" rtl="0" eaLnBrk="1" fontAlgn="auto" latinLnBrk="0" hangingPunct="1">
              <a:lnSpc>
                <a:spcPct val="100000"/>
              </a:lnSpc>
              <a:spcBef>
                <a:spcPts val="0"/>
              </a:spcBef>
              <a:spcAft>
                <a:spcPts val="0"/>
              </a:spcAft>
              <a:buClrTx/>
              <a:buSzTx/>
              <a:buFont typeface="Arial"/>
              <a:buNone/>
              <a:tabLst/>
              <a:defRPr/>
            </a:pPr>
            <a:endParaRPr lang="en-US" sz="800" dirty="0">
              <a:solidFill>
                <a:srgbClr val="231F20"/>
              </a:solidFil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lang="en-US" sz="800" dirty="0">
                <a:solidFill>
                  <a:srgbClr val="231F20"/>
                </a:solidFill>
              </a:rPr>
              <a:t>Market indexes are included in this report only as context reflecting general market results during the period. Your advisor may provide research on funds that are not represented by such market indexes. Accordingly, no representations are made that the performance or volatility of any fund where your advisor provides research will track or reflect any particular index. Market index performance calculations are gross of management fees.</a:t>
            </a:r>
          </a:p>
          <a:p>
            <a:pPr marL="0" marR="0" lvl="0" indent="0" algn="l" defTabSz="518151" rtl="0" eaLnBrk="1" fontAlgn="auto" latinLnBrk="0" hangingPunct="1">
              <a:lnSpc>
                <a:spcPct val="100000"/>
              </a:lnSpc>
              <a:spcBef>
                <a:spcPts val="0"/>
              </a:spcBef>
              <a:spcAft>
                <a:spcPts val="0"/>
              </a:spcAft>
              <a:buClrTx/>
              <a:buSzTx/>
              <a:buFont typeface="Arial"/>
              <a:buNone/>
              <a:tabLst/>
              <a:defRPr/>
            </a:pPr>
            <a:endParaRPr kumimoji="0" lang="en-US" sz="800" b="0" i="0" u="none" strike="noStrike" kern="1200" cap="none" spc="0" normalizeH="0" baseline="0" noProof="0" dirty="0">
              <a:ln>
                <a:noFill/>
              </a:ln>
              <a:solidFill>
                <a:srgbClr val="231F20"/>
              </a:solidFill>
              <a:effectLst/>
              <a:uLnTx/>
              <a:uFillTx/>
              <a:latin typeface="Arial"/>
              <a:ea typeface="+mn-ea"/>
              <a:cs typeface="Arial"/>
            </a:endParaRPr>
          </a:p>
          <a:p>
            <a:pPr marL="0" marR="0" lvl="0" indent="0" algn="l" defTabSz="518151" rtl="0" eaLnBrk="1" fontAlgn="auto" latinLnBrk="0" hangingPunct="1">
              <a:lnSpc>
                <a:spcPct val="100000"/>
              </a:lnSpc>
              <a:spcBef>
                <a:spcPts val="0"/>
              </a:spcBef>
              <a:spcAft>
                <a:spcPts val="0"/>
              </a:spcAft>
              <a:buClrTx/>
              <a:buSzTx/>
              <a:buFont typeface="Arial"/>
              <a:buNone/>
              <a:tabLst/>
              <a:defRPr/>
            </a:pPr>
            <a:r>
              <a:rPr kumimoji="0" lang="en-US" sz="1800" b="1" i="0" u="none" strike="noStrike" kern="1200" cap="none" spc="0" normalizeH="0" baseline="0" noProof="0" dirty="0">
                <a:ln>
                  <a:noFill/>
                </a:ln>
                <a:solidFill>
                  <a:srgbClr val="231F20"/>
                </a:solidFill>
                <a:effectLst/>
                <a:uLnTx/>
                <a:uFillTx/>
                <a:latin typeface="Arial"/>
                <a:ea typeface="+mn-ea"/>
                <a:cs typeface="Arial"/>
              </a:rPr>
              <a:t>Research/Outlook Disclosure</a:t>
            </a:r>
            <a:endParaRPr kumimoji="0" lang="en-US" sz="2000" b="1" i="0" u="none" strike="noStrike" kern="1200" cap="none" spc="0" normalizeH="0" baseline="0" noProof="0" dirty="0">
              <a:ln>
                <a:noFill/>
              </a:ln>
              <a:solidFill>
                <a:srgbClr val="231F20"/>
              </a:solidFill>
              <a:effectLst/>
              <a:uLnTx/>
              <a:uFillTx/>
              <a:latin typeface="Arial"/>
              <a:ea typeface="+mn-ea"/>
              <a:cs typeface="Arial"/>
            </a:endParaRPr>
          </a:p>
          <a:p>
            <a:pPr marL="0" marR="0" lvl="0" indent="0" algn="just" defTabSz="518151" rtl="0" eaLnBrk="1" fontAlgn="auto" latinLnBrk="0" hangingPunct="1">
              <a:lnSpc>
                <a:spcPct val="100000"/>
              </a:lnSpc>
              <a:spcBef>
                <a:spcPts val="0"/>
              </a:spcBef>
              <a:spcAft>
                <a:spcPts val="0"/>
              </a:spcAft>
              <a:buClrTx/>
              <a:buSzTx/>
              <a:buFont typeface="Arial"/>
              <a:buNone/>
              <a:tabLst/>
              <a:defRPr/>
            </a:pPr>
            <a:r>
              <a:rPr lang="en-US" sz="800" dirty="0">
                <a:solidFill>
                  <a:srgbClr val="231F20"/>
                </a:solidFill>
              </a:rPr>
              <a:t>This document was produced by, and the opinions expressed are those of your advisor as of the date of writing and are subject to change. This research is based on your advisor’s proprietary research and analysis of global markets and investing. The information and/or analysis contained in this material have been compiled or arrived at from sources believed to be reliable, however your advisor does not make any representation as their accuracy or completeness and does not accept liability for any loss arising from the use hereof. Some internally generated information may be considered theoretical in nature and is subject to inherent limitations associated therein. The reader should not assume that any investments in sectors and markets identified or described were or will be profitable. Investing entails risks, including possible loss of principal. The use of tools cannot guarantee performance. Past performance is no guarantee of  future results. The information in this material may contain projections or other forward-looking statements regarding future events, targets or expectations, and is only current as of the date indicated. There is no assurance that such events or targets will be achieved and may be significantly different than that shown here. The information in this material, including statements concerning financial market trends, is based on current market conditions, which will fluctuate and may be superseded by subsequent market events or for </a:t>
            </a:r>
            <a:br>
              <a:rPr lang="en-US" sz="800" dirty="0">
                <a:solidFill>
                  <a:srgbClr val="231F20"/>
                </a:solidFill>
              </a:rPr>
            </a:br>
            <a:r>
              <a:rPr lang="en-US" sz="800" dirty="0">
                <a:solidFill>
                  <a:srgbClr val="231F20"/>
                </a:solidFill>
              </a:rPr>
              <a:t>other reasons.</a:t>
            </a:r>
          </a:p>
        </p:txBody>
      </p:sp>
    </p:spTree>
    <p:extLst>
      <p:ext uri="{BB962C8B-B14F-4D97-AF65-F5344CB8AC3E}">
        <p14:creationId xmlns:p14="http://schemas.microsoft.com/office/powerpoint/2010/main" val="331490402"/>
      </p:ext>
    </p:extLst>
  </p:cSld>
  <p:clrMapOvr>
    <a:masterClrMapping/>
  </p:clrMapOvr>
</p:sld>
</file>

<file path=ppt/theme/theme1.xml><?xml version="1.0" encoding="utf-8"?>
<a:theme xmlns:a="http://schemas.openxmlformats.org/drawingml/2006/main" name="2016 RPAG PPT Theme">
  <a:themeElements>
    <a:clrScheme name="Custom 2">
      <a:dk1>
        <a:srgbClr val="323332"/>
      </a:dk1>
      <a:lt1>
        <a:srgbClr val="FFFFFF"/>
      </a:lt1>
      <a:dk2>
        <a:srgbClr val="C3E1FB"/>
      </a:dk2>
      <a:lt2>
        <a:srgbClr val="FFFFFF"/>
      </a:lt2>
      <a:accent1>
        <a:srgbClr val="074976"/>
      </a:accent1>
      <a:accent2>
        <a:srgbClr val="CC0961"/>
      </a:accent2>
      <a:accent3>
        <a:srgbClr val="067DF3"/>
      </a:accent3>
      <a:accent4>
        <a:srgbClr val="05D8AF"/>
      </a:accent4>
      <a:accent5>
        <a:srgbClr val="823E93"/>
      </a:accent5>
      <a:accent6>
        <a:srgbClr val="F15F3F"/>
      </a:accent6>
      <a:hlink>
        <a:srgbClr val="F93C1C"/>
      </a:hlink>
      <a:folHlink>
        <a:srgbClr val="79BDB3"/>
      </a:folHlink>
    </a:clrScheme>
    <a:fontScheme name="RPAG 2016">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01_1 1">
        <a:dk1>
          <a:srgbClr val="1D528D"/>
        </a:dk1>
        <a:lt1>
          <a:srgbClr val="FFFFFF"/>
        </a:lt1>
        <a:dk2>
          <a:srgbClr val="000000"/>
        </a:dk2>
        <a:lt2>
          <a:srgbClr val="CACACA"/>
        </a:lt2>
        <a:accent1>
          <a:srgbClr val="0099CC"/>
        </a:accent1>
        <a:accent2>
          <a:srgbClr val="BFA907"/>
        </a:accent2>
        <a:accent3>
          <a:srgbClr val="FFFFFF"/>
        </a:accent3>
        <a:accent4>
          <a:srgbClr val="174578"/>
        </a:accent4>
        <a:accent5>
          <a:srgbClr val="AACAE2"/>
        </a:accent5>
        <a:accent6>
          <a:srgbClr val="AD9906"/>
        </a:accent6>
        <a:hlink>
          <a:srgbClr val="6E81E0"/>
        </a:hlink>
        <a:folHlink>
          <a:srgbClr val="009999"/>
        </a:folHlink>
      </a:clrScheme>
      <a:clrMap bg1="lt1" tx1="dk1" bg2="lt2" tx2="dk2" accent1="accent1" accent2="accent2" accent3="accent3" accent4="accent4" accent5="accent5" accent6="accent6" hlink="hlink" folHlink="folHlink"/>
    </a:extraClrScheme>
    <a:extraClrScheme>
      <a:clrScheme name="ms01_1 2">
        <a:dk1>
          <a:srgbClr val="4E40A4"/>
        </a:dk1>
        <a:lt1>
          <a:srgbClr val="FFFFFF"/>
        </a:lt1>
        <a:dk2>
          <a:srgbClr val="000000"/>
        </a:dk2>
        <a:lt2>
          <a:srgbClr val="CACACA"/>
        </a:lt2>
        <a:accent1>
          <a:srgbClr val="8B65E9"/>
        </a:accent1>
        <a:accent2>
          <a:srgbClr val="008080"/>
        </a:accent2>
        <a:accent3>
          <a:srgbClr val="FFFFFF"/>
        </a:accent3>
        <a:accent4>
          <a:srgbClr val="41358B"/>
        </a:accent4>
        <a:accent5>
          <a:srgbClr val="C4B8F2"/>
        </a:accent5>
        <a:accent6>
          <a:srgbClr val="007373"/>
        </a:accent6>
        <a:hlink>
          <a:srgbClr val="0066CC"/>
        </a:hlink>
        <a:folHlink>
          <a:srgbClr val="8AB151"/>
        </a:folHlink>
      </a:clrScheme>
      <a:clrMap bg1="lt1" tx1="dk1" bg2="lt2" tx2="dk2" accent1="accent1" accent2="accent2" accent3="accent3" accent4="accent4" accent5="accent5" accent6="accent6" hlink="hlink" folHlink="folHlink"/>
    </a:extraClrScheme>
    <a:extraClrScheme>
      <a:clrScheme name="ms01_1 3">
        <a:dk1>
          <a:srgbClr val="666699"/>
        </a:dk1>
        <a:lt1>
          <a:srgbClr val="FFFFFF"/>
        </a:lt1>
        <a:dk2>
          <a:srgbClr val="000000"/>
        </a:dk2>
        <a:lt2>
          <a:srgbClr val="CACACA"/>
        </a:lt2>
        <a:accent1>
          <a:srgbClr val="72B88E"/>
        </a:accent1>
        <a:accent2>
          <a:srgbClr val="C78DD7"/>
        </a:accent2>
        <a:accent3>
          <a:srgbClr val="FFFFFF"/>
        </a:accent3>
        <a:accent4>
          <a:srgbClr val="565682"/>
        </a:accent4>
        <a:accent5>
          <a:srgbClr val="BCD8C6"/>
        </a:accent5>
        <a:accent6>
          <a:srgbClr val="B47FC3"/>
        </a:accent6>
        <a:hlink>
          <a:srgbClr val="3197BB"/>
        </a:hlink>
        <a:folHlink>
          <a:srgbClr val="878FA5"/>
        </a:folHlink>
      </a:clrScheme>
      <a:clrMap bg1="lt1" tx1="dk1" bg2="lt2" tx2="dk2" accent1="accent1" accent2="accent2" accent3="accent3" accent4="accent4" accent5="accent5" accent6="accent6" hlink="hlink" folHlink="folHlink"/>
    </a:extraClrScheme>
  </a:extraClrSchemeLst>
  <a:custClrLst>
    <a:custClr name="Custom Color 1">
      <a:srgbClr val="E9A800"/>
    </a:custClr>
    <a:custClr name="Custom Color 2">
      <a:srgbClr val="95CFD8"/>
    </a:custClr>
    <a:custClr name="Custom Color 3">
      <a:srgbClr val="00AAC3"/>
    </a:custClr>
    <a:custClr name="Custom Color 4">
      <a:srgbClr val="007D91"/>
    </a:custClr>
    <a:custClr name="Custom Color 5">
      <a:srgbClr val="3FB1E2"/>
    </a:custClr>
    <a:custClr name="Custom Color 6">
      <a:srgbClr val="0074BC"/>
    </a:custClr>
    <a:custClr name="Custom Color 7">
      <a:srgbClr val="005483"/>
    </a:custClr>
    <a:custClr name="Custom Color 8">
      <a:srgbClr val="BF91BA"/>
    </a:custClr>
    <a:custClr name="Custom Color 9">
      <a:srgbClr val="9A498B"/>
    </a:custClr>
    <a:custClr name="Custom Color 10">
      <a:srgbClr val="7A327E"/>
    </a:custClr>
    <a:custClr name="Custom Color 11">
      <a:srgbClr val="E7948A"/>
    </a:custClr>
    <a:custClr name="Custom Color 12">
      <a:srgbClr val="E53E30"/>
    </a:custClr>
    <a:custClr name="Custom Color 13">
      <a:srgbClr val="9D302B"/>
    </a:custClr>
    <a:custClr name="Custom Color 14">
      <a:srgbClr val="C9CED1"/>
    </a:custClr>
    <a:custClr name="Custom Color 15">
      <a:srgbClr val="858F98"/>
    </a:custClr>
    <a:custClr name="Custom Color 16">
      <a:srgbClr val="3C4652"/>
    </a:custClr>
    <a:custClr name="Custom Color 17">
      <a:srgbClr val="CABFAD"/>
    </a:custClr>
    <a:custClr name="Custom Color 18">
      <a:srgbClr val="897863"/>
    </a:custClr>
    <a:custClr name="Custom Color 19">
      <a:srgbClr val="493B29"/>
    </a:custClr>
  </a:custClrLst>
  <a:extLst>
    <a:ext uri="{05A4C25C-085E-4340-85A3-A5531E510DB2}">
      <thm15:themeFamily xmlns:thm15="http://schemas.microsoft.com/office/thememl/2012/main" name="2016 RPAG PPT Theme" id="{D6D0AD67-A6E8-4229-A5BF-14E62D1A6B49}" vid="{932CC579-D713-4905-9806-F1E6510826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C5AAA6F6844A4F81629B1DB1699D86" ma:contentTypeVersion="42" ma:contentTypeDescription="Create a new document." ma:contentTypeScope="" ma:versionID="c7404658057d187da36b83b5252332ea">
  <xsd:schema xmlns:xsd="http://www.w3.org/2001/XMLSchema" xmlns:xs="http://www.w3.org/2001/XMLSchema" xmlns:p="http://schemas.microsoft.com/office/2006/metadata/properties" xmlns:ns1="http://schemas.microsoft.com/sharepoint/v3" xmlns:ns2="e652acae-b9e6-4f1b-8b3c-0dfc4d6056ab" xmlns:ns3="4177fe9f-314f-46cb-a175-229e021d1d07" targetNamespace="http://schemas.microsoft.com/office/2006/metadata/properties" ma:root="true" ma:fieldsID="8b2af5680f89e29fa172731952ddeebf" ns1:_="" ns2:_="" ns3:_="">
    <xsd:import namespace="http://schemas.microsoft.com/sharepoint/v3"/>
    <xsd:import namespace="e652acae-b9e6-4f1b-8b3c-0dfc4d6056ab"/>
    <xsd:import namespace="4177fe9f-314f-46cb-a175-229e021d1d07"/>
    <xsd:element name="properties">
      <xsd:complexType>
        <xsd:sequence>
          <xsd:element name="documentManagement">
            <xsd:complexType>
              <xsd:all>
                <xsd:element ref="ns2:MediaServiceObjectDetectorVersions" minOccurs="0"/>
                <xsd:element ref="ns2:lcf76f155ced4ddcb4097134ff3c332f" minOccurs="0"/>
                <xsd:element ref="ns3:TaxCatchAll"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52acae-b9e6-4f1b-8b3c-0dfc4d6056ab" elementFormDefault="qualified">
    <xsd:import namespace="http://schemas.microsoft.com/office/2006/documentManagement/types"/>
    <xsd:import namespace="http://schemas.microsoft.com/office/infopath/2007/PartnerControls"/>
    <xsd:element name="MediaServiceObjectDetectorVersions" ma:index="8" nillable="true" ma:displayName="MediaServiceObjectDetectorVersions" ma:hidden="true" ma:indexed="true" ma:internalName="MediaServiceObjectDetectorVersions" ma:readOnly="true">
      <xsd:simpleType>
        <xsd:restriction base="dms:Text"/>
      </xsd:simpleType>
    </xsd:element>
    <xsd:element name="lcf76f155ced4ddcb4097134ff3c332f" ma:index="10" nillable="true" ma:taxonomy="true" ma:internalName="lcf76f155ced4ddcb4097134ff3c332f" ma:taxonomyFieldName="MediaServiceImageTags" ma:displayName="Image Tags" ma:readOnly="false" ma:fieldId="{5cf76f15-5ced-4ddc-b409-7134ff3c332f}" ma:taxonomyMulti="true" ma:sspId="28c9c18c-0dbb-4b62-9896-cb50a2c2e42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177fe9f-314f-46cb-a175-229e021d1d07"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5be0005b-dfc3-45c5-999b-8f3946543600}" ma:internalName="TaxCatchAll" ma:showField="CatchAllData" ma:web="4177fe9f-314f-46cb-a175-229e021d1d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652acae-b9e6-4f1b-8b3c-0dfc4d6056ab">
      <Terms xmlns="http://schemas.microsoft.com/office/infopath/2007/PartnerControls"/>
    </lcf76f155ced4ddcb4097134ff3c332f>
    <TaxCatchAll xmlns="4177fe9f-314f-46cb-a175-229e021d1d07" xsi:nil="true"/>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53D9FE-327E-4EE4-AF1C-27A4EB0F3E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52acae-b9e6-4f1b-8b3c-0dfc4d6056ab"/>
    <ds:schemaRef ds:uri="4177fe9f-314f-46cb-a175-229e021d1d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04DDE9-DA86-4806-8727-70C306618D13}">
  <ds:schemaRefs>
    <ds:schemaRef ds:uri="65d653ae-1fae-4976-85b9-007901996597"/>
    <ds:schemaRef ds:uri="http://www.w3.org/XML/1998/namespace"/>
    <ds:schemaRef ds:uri="http://purl.org/dc/terms/"/>
    <ds:schemaRef ds:uri="http://schemas.microsoft.com/office/2006/metadata/properties"/>
    <ds:schemaRef ds:uri="df94f420-cafe-4872-955f-ffcb955742aa"/>
    <ds:schemaRef ds:uri="http://schemas.microsoft.com/office/2006/documentManagement/types"/>
    <ds:schemaRef ds:uri="http://schemas.microsoft.com/office/infopath/2007/PartnerControls"/>
    <ds:schemaRef ds:uri="http://purl.org/dc/dcmitype/"/>
    <ds:schemaRef ds:uri="http://purl.org/dc/elements/1.1/"/>
    <ds:schemaRef ds:uri="http://schemas.openxmlformats.org/package/2006/metadata/core-properties"/>
    <ds:schemaRef ds:uri="05ff6642-c854-45b6-83f4-4bfd321d45ea"/>
    <ds:schemaRef ds:uri="5a51d391-5309-40f3-98fa-6c789bfa270b"/>
    <ds:schemaRef ds:uri="e652acae-b9e6-4f1b-8b3c-0dfc4d6056ab"/>
    <ds:schemaRef ds:uri="4177fe9f-314f-46cb-a175-229e021d1d07"/>
    <ds:schemaRef ds:uri="http://schemas.microsoft.com/sharepoint/v3"/>
  </ds:schemaRefs>
</ds:datastoreItem>
</file>

<file path=customXml/itemProps3.xml><?xml version="1.0" encoding="utf-8"?>
<ds:datastoreItem xmlns:ds="http://schemas.openxmlformats.org/officeDocument/2006/customXml" ds:itemID="{393E9D44-AF55-457E-98A7-2B0864FA4EB9}">
  <ds:schemaRefs>
    <ds:schemaRef ds:uri="http://schemas.microsoft.com/sharepoint/v3/contenttype/forms"/>
  </ds:schemaRefs>
</ds:datastoreItem>
</file>

<file path=docMetadata/LabelInfo.xml><?xml version="1.0" encoding="utf-8"?>
<clbl:labelList xmlns:clbl="http://schemas.microsoft.com/office/2020/mipLabelMetadata">
  <clbl:label id="{defa4170-0d19-0005-0004-bc88714345d2}" enabled="1" method="Standard" siteId="{7118d55d-1658-4413-b8c8-8eb7eef1a03a}" removed="0"/>
  <clbl:label id="{e6f978e1-75d4-4db0-904e-5b79fb778570}" enabled="0" method="" siteId="{e6f978e1-75d4-4db0-904e-5b79fb778570}" removed="1"/>
</clbl:labelList>
</file>

<file path=docProps/app.xml><?xml version="1.0" encoding="utf-8"?>
<Properties xmlns="http://schemas.openxmlformats.org/officeDocument/2006/extended-properties" xmlns:vt="http://schemas.openxmlformats.org/officeDocument/2006/docPropsVTypes">
  <TotalTime>925</TotalTime>
  <Words>3106</Words>
  <Application>Microsoft Office PowerPoint</Application>
  <PresentationFormat>Custom</PresentationFormat>
  <Paragraphs>156</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Symbol</vt:lpstr>
      <vt:lpstr>2016 RPAG PPT Theme</vt:lpstr>
      <vt:lpstr>Q3 2025 Market Review</vt:lpstr>
      <vt:lpstr>Q3 2025 Market Review – U.S. Equity</vt:lpstr>
      <vt:lpstr>Q3 2025 Market Review – International Equity</vt:lpstr>
      <vt:lpstr>Q3 2025 Market Review – Fixed Income</vt:lpstr>
      <vt:lpstr>Q3 2025 Market Kaleidoscope</vt:lpstr>
      <vt:lpstr>Q3 2025 Market Review – Chart of the Quarter</vt:lpstr>
      <vt:lpstr>Q3 2025 Disclosures</vt:lpstr>
      <vt:lpstr>Q3 2025 Disclosures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Keeling, Geoff</dc:creator>
  <cp:lastModifiedBy>Megan Espinosa</cp:lastModifiedBy>
  <cp:revision>7</cp:revision>
  <cp:lastPrinted>2025-01-14T22:35:12Z</cp:lastPrinted>
  <dcterms:created xsi:type="dcterms:W3CDTF">2020-04-09T22:59:17Z</dcterms:created>
  <dcterms:modified xsi:type="dcterms:W3CDTF">2025-10-14T16:39:38Z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0x01010034C5AAA6F6844A4F81629B1DB1699D86</vt:lpwstr>
  </property>
  <property fmtid="{D5CDD505-2E9C-101B-9397-08002B2CF9AE}" pid="3" name="MediaServiceImageTags">
    <vt:lpwstr/>
  </property>
  <property fmtid="{D5CDD505-2E9C-101B-9397-08002B2CF9AE}" pid="4" name="xd_ProgID">
    <vt:lpwstr/>
  </property>
  <property fmtid="{D5CDD505-2E9C-101B-9397-08002B2CF9AE}" pid="5" name="_ColorHex">
    <vt:lpwstr/>
  </property>
  <property fmtid="{D5CDD505-2E9C-101B-9397-08002B2CF9AE}" pid="6" name="ComplianceAssetId">
    <vt:lpwstr/>
  </property>
  <property fmtid="{D5CDD505-2E9C-101B-9397-08002B2CF9AE}" pid="7" name="TemplateUrl">
    <vt:lpwstr/>
  </property>
  <property fmtid="{D5CDD505-2E9C-101B-9397-08002B2CF9AE}" pid="8" name="_ColorTag">
    <vt:lpwstr/>
  </property>
  <property fmtid="{D5CDD505-2E9C-101B-9397-08002B2CF9AE}" pid="9" name="_ExtendedDescription">
    <vt:lpwstr/>
  </property>
  <property fmtid="{D5CDD505-2E9C-101B-9397-08002B2CF9AE}" pid="10" name="TriggerFlowInfo">
    <vt:lpwstr/>
  </property>
  <property fmtid="{D5CDD505-2E9C-101B-9397-08002B2CF9AE}" pid="11" name="Compliance">
    <vt:lpwstr>Working</vt:lpwstr>
  </property>
  <property fmtid="{D5CDD505-2E9C-101B-9397-08002B2CF9AE}" pid="12" name="GUID">
    <vt:lpwstr>a483ac5b-fe2c-43bf-b31f-2b4c69370145</vt:lpwstr>
  </property>
  <property fmtid="{D5CDD505-2E9C-101B-9397-08002B2CF9AE}" pid="13" name="xd_Signature">
    <vt:bool>false</vt:bool>
  </property>
  <property fmtid="{D5CDD505-2E9C-101B-9397-08002B2CF9AE}" pid="14" name="_Emoji">
    <vt:lpwstr/>
  </property>
  <property fmtid="{D5CDD505-2E9C-101B-9397-08002B2CF9AE}" pid="15" name="ComplianceApproval">
    <vt:lpwstr/>
  </property>
</Properties>
</file>